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2" r:id="rId4"/>
    <p:sldId id="273" r:id="rId5"/>
    <p:sldId id="257" r:id="rId6"/>
    <p:sldId id="274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1683" y="197357"/>
            <a:ext cx="8520633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22267" y="44957"/>
            <a:ext cx="141477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6428" y="3150489"/>
            <a:ext cx="4186554" cy="1541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2.jpeg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jpeg"/><Relationship Id="rId1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png"/><Relationship Id="rId8" Type="http://schemas.openxmlformats.org/officeDocument/2006/relationships/image" Target="../media/image59.png"/><Relationship Id="rId7" Type="http://schemas.openxmlformats.org/officeDocument/2006/relationships/image" Target="../media/image58.png"/><Relationship Id="rId6" Type="http://schemas.openxmlformats.org/officeDocument/2006/relationships/image" Target="../media/image57.png"/><Relationship Id="rId5" Type="http://schemas.openxmlformats.org/officeDocument/2006/relationships/image" Target="../media/image5.png"/><Relationship Id="rId4" Type="http://schemas.openxmlformats.org/officeDocument/2006/relationships/image" Target="../media/image56.png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8" Type="http://schemas.openxmlformats.org/officeDocument/2006/relationships/image" Target="../media/image14.jpeg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8" Type="http://schemas.openxmlformats.org/officeDocument/2006/relationships/image" Target="../media/image13.jpeg"/><Relationship Id="rId7" Type="http://schemas.openxmlformats.org/officeDocument/2006/relationships/image" Target="../media/image15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4.jpeg"/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8" Type="http://schemas.openxmlformats.org/officeDocument/2006/relationships/image" Target="../media/image22.jpeg"/><Relationship Id="rId7" Type="http://schemas.openxmlformats.org/officeDocument/2006/relationships/image" Target="../media/image7.jpeg"/><Relationship Id="rId6" Type="http://schemas.openxmlformats.org/officeDocument/2006/relationships/image" Target="../media/image21.jpeg"/><Relationship Id="rId5" Type="http://schemas.openxmlformats.org/officeDocument/2006/relationships/image" Target="../media/image14.jpeg"/><Relationship Id="rId4" Type="http://schemas.openxmlformats.org/officeDocument/2006/relationships/image" Target="../media/image20.jpeg"/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5.jpeg"/><Relationship Id="rId10" Type="http://schemas.openxmlformats.org/officeDocument/2006/relationships/image" Target="../media/image24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600200"/>
              <a:ext cx="7389876" cy="38862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1591310"/>
            </a:xfrm>
            <a:custGeom>
              <a:avLst/>
              <a:gdLst/>
              <a:ahLst/>
              <a:cxnLst/>
              <a:rect l="l" t="t" r="r" b="b"/>
              <a:pathLst>
                <a:path w="9144000" h="1591310">
                  <a:moveTo>
                    <a:pt x="0" y="1591055"/>
                  </a:moveTo>
                  <a:lnTo>
                    <a:pt x="9144000" y="1591055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5910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611111" y="1842516"/>
              <a:ext cx="2456688" cy="35600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4931663"/>
              <a:ext cx="2516124" cy="1920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453639" y="4939283"/>
              <a:ext cx="2525267" cy="19187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713732" y="4885942"/>
              <a:ext cx="2523743" cy="19202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946392" y="4885942"/>
              <a:ext cx="2197607" cy="19202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35940" y="8966"/>
            <a:ext cx="8040370" cy="1527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9610" marR="5080" indent="-191643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CHÀO MỪNG CÁC </a:t>
            </a:r>
            <a:r>
              <a:rPr sz="3600" dirty="0"/>
              <a:t>EM </a:t>
            </a:r>
            <a:r>
              <a:rPr sz="3600" spc="-5" dirty="0"/>
              <a:t>ĐẾN VỚI </a:t>
            </a:r>
            <a:r>
              <a:rPr sz="3600" dirty="0"/>
              <a:t>GIỜ  HỌC MỸ THUẬT</a:t>
            </a:r>
            <a:r>
              <a:rPr sz="3600" spc="-30" dirty="0"/>
              <a:t> </a:t>
            </a:r>
            <a:r>
              <a:rPr sz="3600" dirty="0"/>
              <a:t>6!</a:t>
            </a:r>
            <a:endParaRPr sz="3600"/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2400" spc="-75" dirty="0">
                <a:solidFill>
                  <a:srgbClr val="00AF50"/>
                </a:solidFill>
              </a:rPr>
              <a:t>GV: </a:t>
            </a:r>
            <a:r>
              <a:rPr sz="2400" spc="-5" dirty="0">
                <a:solidFill>
                  <a:srgbClr val="00AF50"/>
                </a:solidFill>
              </a:rPr>
              <a:t>L</a:t>
            </a:r>
            <a:r>
              <a:rPr lang="vi-VN" sz="2400" spc="-5" dirty="0">
                <a:solidFill>
                  <a:srgbClr val="00AF50"/>
                </a:solidFill>
              </a:rPr>
              <a:t>Ê ĐỨC </a:t>
            </a:r>
            <a:r>
              <a:rPr lang="vi-VN" sz="2400" spc="-5" dirty="0">
                <a:solidFill>
                  <a:srgbClr val="00AF50"/>
                </a:solidFill>
              </a:rPr>
              <a:t>MINH</a:t>
            </a:r>
            <a:endParaRPr lang="vi-VN" sz="2400" spc="-5" dirty="0">
              <a:solidFill>
                <a:srgbClr val="00AF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228600"/>
            <a:ext cx="8991600" cy="6400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79" y="228600"/>
            <a:ext cx="8877300" cy="6400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1981200" cy="277367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48200" y="263652"/>
            <a:ext cx="1981200" cy="2697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62200" y="227075"/>
            <a:ext cx="2122931" cy="2734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81800" y="228600"/>
            <a:ext cx="2057400" cy="2689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9955" y="3368040"/>
            <a:ext cx="2638044" cy="3314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05200" y="3340608"/>
            <a:ext cx="2514600" cy="33421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72200" y="3268979"/>
            <a:ext cx="2753868" cy="34853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715" y="152476"/>
            <a:ext cx="8569325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321435" algn="l"/>
                <a:tab pos="2630805" algn="l"/>
                <a:tab pos="3290570" algn="l"/>
                <a:tab pos="4514850" algn="l"/>
                <a:tab pos="5513070" algn="l"/>
                <a:tab pos="6682740" algn="l"/>
                <a:tab pos="7539355" algn="l"/>
              </a:tabLst>
            </a:pPr>
            <a:r>
              <a:rPr sz="4000" spc="-5" dirty="0"/>
              <a:t>Hoạt	</a:t>
            </a:r>
            <a:r>
              <a:rPr sz="4000" spc="-10" dirty="0"/>
              <a:t>độn</a:t>
            </a:r>
            <a:r>
              <a:rPr sz="4000" spc="-5" dirty="0"/>
              <a:t>g</a:t>
            </a:r>
            <a:r>
              <a:rPr sz="4000" dirty="0"/>
              <a:t>	2</a:t>
            </a:r>
            <a:r>
              <a:rPr sz="4000" spc="-5" dirty="0"/>
              <a:t>:</a:t>
            </a:r>
            <a:r>
              <a:rPr sz="4000" dirty="0"/>
              <a:t>	</a:t>
            </a:r>
            <a:r>
              <a:rPr sz="4000" b="0" spc="-5" dirty="0">
                <a:latin typeface="Times New Roman" panose="02020603050405020304"/>
                <a:cs typeface="Times New Roman" panose="02020603050405020304"/>
              </a:rPr>
              <a:t>Xem</a:t>
            </a:r>
            <a:r>
              <a:rPr sz="4000" b="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000" b="0" spc="-5" dirty="0">
                <a:latin typeface="Times New Roman" panose="02020603050405020304"/>
                <a:cs typeface="Times New Roman" panose="02020603050405020304"/>
              </a:rPr>
              <a:t>cl</a:t>
            </a:r>
            <a:r>
              <a:rPr sz="4000" b="0" spc="5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4000" b="0" spc="-5" dirty="0">
                <a:latin typeface="Times New Roman" panose="02020603050405020304"/>
                <a:cs typeface="Times New Roman" panose="02020603050405020304"/>
              </a:rPr>
              <a:t>p</a:t>
            </a:r>
            <a:r>
              <a:rPr sz="4000" b="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000" b="0" spc="-5" dirty="0">
                <a:latin typeface="Times New Roman" panose="02020603050405020304"/>
                <a:cs typeface="Times New Roman" panose="02020603050405020304"/>
              </a:rPr>
              <a:t>sáng</a:t>
            </a:r>
            <a:r>
              <a:rPr sz="4000" b="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000" b="0" spc="-5" dirty="0">
                <a:latin typeface="Times New Roman" panose="02020603050405020304"/>
                <a:cs typeface="Times New Roman" panose="02020603050405020304"/>
              </a:rPr>
              <a:t>tạo</a:t>
            </a:r>
            <a:r>
              <a:rPr sz="4000" b="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4000" b="0" spc="-5" dirty="0">
                <a:latin typeface="Times New Roman" panose="02020603050405020304"/>
                <a:cs typeface="Times New Roman" panose="02020603050405020304"/>
              </a:rPr>
              <a:t>th</a:t>
            </a:r>
            <a:r>
              <a:rPr sz="4000" b="0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4000" b="0" spc="-5" dirty="0">
                <a:latin typeface="Times New Roman" panose="02020603050405020304"/>
                <a:cs typeface="Times New Roman" panose="02020603050405020304"/>
              </a:rPr>
              <a:t>ệp  chúc</a:t>
            </a:r>
            <a:r>
              <a:rPr sz="4000" b="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000" b="0" spc="-5" dirty="0">
                <a:latin typeface="Times New Roman" panose="02020603050405020304"/>
                <a:cs typeface="Times New Roman" panose="02020603050405020304"/>
              </a:rPr>
              <a:t>mừng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81043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XEM VIDEO TẠI LINK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https://www.youtube.com/watch?v=KeM4XaZQkGg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444" y="399034"/>
            <a:ext cx="797877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43200" algn="just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C00000"/>
                </a:solidFill>
              </a:rPr>
              <a:t>Hoạt </a:t>
            </a:r>
            <a:r>
              <a:rPr sz="3600" spc="-5" dirty="0">
                <a:solidFill>
                  <a:srgbClr val="C00000"/>
                </a:solidFill>
              </a:rPr>
              <a:t>động </a:t>
            </a:r>
            <a:r>
              <a:rPr sz="3600" dirty="0">
                <a:solidFill>
                  <a:srgbClr val="C00000"/>
                </a:solidFill>
              </a:rPr>
              <a:t>3: </a:t>
            </a:r>
            <a:r>
              <a:rPr sz="3600" spc="-5" dirty="0">
                <a:solidFill>
                  <a:srgbClr val="C00000"/>
                </a:solidFill>
              </a:rPr>
              <a:t>Tìm hiểu </a:t>
            </a:r>
            <a:r>
              <a:rPr sz="3600" dirty="0">
                <a:solidFill>
                  <a:srgbClr val="C00000"/>
                </a:solidFill>
              </a:rPr>
              <a:t>vẻ  </a:t>
            </a:r>
            <a:r>
              <a:rPr sz="3600" spc="-5" dirty="0">
                <a:solidFill>
                  <a:srgbClr val="C00000"/>
                </a:solidFill>
              </a:rPr>
              <a:t>đẹp </a:t>
            </a:r>
            <a:r>
              <a:rPr sz="3600" dirty="0">
                <a:solidFill>
                  <a:srgbClr val="C00000"/>
                </a:solidFill>
              </a:rPr>
              <a:t>tạo </a:t>
            </a:r>
            <a:r>
              <a:rPr sz="3600" spc="-5" dirty="0">
                <a:solidFill>
                  <a:srgbClr val="C00000"/>
                </a:solidFill>
              </a:rPr>
              <a:t>hình </a:t>
            </a:r>
            <a:r>
              <a:rPr sz="3600" dirty="0">
                <a:solidFill>
                  <a:srgbClr val="C00000"/>
                </a:solidFill>
              </a:rPr>
              <a:t>và vai trò của thiệp </a:t>
            </a:r>
            <a:r>
              <a:rPr sz="3600" spc="-5" dirty="0">
                <a:solidFill>
                  <a:srgbClr val="C00000"/>
                </a:solidFill>
              </a:rPr>
              <a:t>chúc  </a:t>
            </a:r>
            <a:r>
              <a:rPr sz="3600" dirty="0">
                <a:solidFill>
                  <a:srgbClr val="C00000"/>
                </a:solidFill>
              </a:rPr>
              <a:t>mừng.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88619" y="2149805"/>
            <a:ext cx="7338695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+ Cấu trúc của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thiệp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gồm những bộ phận</a:t>
            </a:r>
            <a:r>
              <a:rPr sz="2800" b="1" spc="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gì?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+ Thiệp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có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các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hình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thúc trình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bày như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thế</a:t>
            </a:r>
            <a:r>
              <a:rPr sz="2800" b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nào?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+ Thiệp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có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vai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trò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gì </a:t>
            </a:r>
            <a:r>
              <a:rPr sz="2800" b="1" spc="-15" dirty="0">
                <a:latin typeface="Times New Roman" panose="02020603050405020304"/>
                <a:cs typeface="Times New Roman" panose="02020603050405020304"/>
              </a:rPr>
              <a:t>trong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đời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 sống?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78636" y="3535679"/>
            <a:ext cx="4572000" cy="3172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3493" y="4106989"/>
            <a:ext cx="1685925" cy="2219325"/>
            <a:chOff x="2043493" y="4106989"/>
            <a:chExt cx="1685925" cy="2219325"/>
          </a:xfrm>
        </p:grpSpPr>
        <p:sp>
          <p:nvSpPr>
            <p:cNvPr id="3" name="object 3"/>
            <p:cNvSpPr/>
            <p:nvPr/>
          </p:nvSpPr>
          <p:spPr>
            <a:xfrm>
              <a:off x="2048255" y="4111752"/>
              <a:ext cx="1676400" cy="139065"/>
            </a:xfrm>
            <a:custGeom>
              <a:avLst/>
              <a:gdLst/>
              <a:ahLst/>
              <a:cxnLst/>
              <a:rect l="l" t="t" r="r" b="b"/>
              <a:pathLst>
                <a:path w="1676400" h="139064">
                  <a:moveTo>
                    <a:pt x="0" y="138684"/>
                  </a:moveTo>
                  <a:lnTo>
                    <a:pt x="1676399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048255" y="4250436"/>
              <a:ext cx="1536700" cy="2071370"/>
            </a:xfrm>
            <a:custGeom>
              <a:avLst/>
              <a:gdLst/>
              <a:ahLst/>
              <a:cxnLst/>
              <a:rect l="l" t="t" r="r" b="b"/>
              <a:pathLst>
                <a:path w="1536700" h="2071370">
                  <a:moveTo>
                    <a:pt x="1536192" y="0"/>
                  </a:moveTo>
                  <a:lnTo>
                    <a:pt x="0" y="0"/>
                  </a:lnTo>
                  <a:lnTo>
                    <a:pt x="0" y="2071116"/>
                  </a:lnTo>
                  <a:lnTo>
                    <a:pt x="1536192" y="2071116"/>
                  </a:lnTo>
                  <a:lnTo>
                    <a:pt x="1536192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048255" y="4250436"/>
              <a:ext cx="1536700" cy="2071370"/>
            </a:xfrm>
            <a:custGeom>
              <a:avLst/>
              <a:gdLst/>
              <a:ahLst/>
              <a:cxnLst/>
              <a:rect l="l" t="t" r="r" b="b"/>
              <a:pathLst>
                <a:path w="1536700" h="2071370">
                  <a:moveTo>
                    <a:pt x="0" y="2071116"/>
                  </a:moveTo>
                  <a:lnTo>
                    <a:pt x="1536192" y="2071116"/>
                  </a:lnTo>
                  <a:lnTo>
                    <a:pt x="1536192" y="0"/>
                  </a:lnTo>
                  <a:lnTo>
                    <a:pt x="0" y="0"/>
                  </a:lnTo>
                  <a:lnTo>
                    <a:pt x="0" y="207111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584447" y="4111752"/>
              <a:ext cx="140335" cy="2071370"/>
            </a:xfrm>
            <a:custGeom>
              <a:avLst/>
              <a:gdLst/>
              <a:ahLst/>
              <a:cxnLst/>
              <a:rect l="l" t="t" r="r" b="b"/>
              <a:pathLst>
                <a:path w="140335" h="2071370">
                  <a:moveTo>
                    <a:pt x="140207" y="0"/>
                  </a:moveTo>
                  <a:lnTo>
                    <a:pt x="140207" y="2071116"/>
                  </a:lnTo>
                </a:path>
                <a:path w="140335" h="2071370">
                  <a:moveTo>
                    <a:pt x="140207" y="2071116"/>
                  </a:moveTo>
                  <a:lnTo>
                    <a:pt x="0" y="207111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047996" y="4250488"/>
              <a:ext cx="1445577" cy="207267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048255" y="4250435"/>
            <a:ext cx="1536700" cy="207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Times New Roman" panose="02020603050405020304"/>
              <a:cs typeface="Times New Roman" panose="02020603050405020304"/>
            </a:endParaRPr>
          </a:p>
          <a:p>
            <a:pPr marL="262890">
              <a:lnSpc>
                <a:spcPct val="100000"/>
              </a:lnSpc>
            </a:pPr>
            <a:r>
              <a:rPr sz="1400" b="1" spc="-5" dirty="0">
                <a:solidFill>
                  <a:srgbClr val="9900FF"/>
                </a:solidFill>
                <a:latin typeface="Arial" panose="020B0604020202020204"/>
                <a:cs typeface="Arial" panose="020B0604020202020204"/>
              </a:rPr>
              <a:t>Chúc</a:t>
            </a:r>
            <a:r>
              <a:rPr sz="1400" b="1" spc="-25" dirty="0">
                <a:solidFill>
                  <a:srgbClr val="9900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5" dirty="0">
                <a:solidFill>
                  <a:srgbClr val="9900FF"/>
                </a:solidFill>
                <a:latin typeface="Arial" panose="020B0604020202020204"/>
                <a:cs typeface="Arial" panose="020B0604020202020204"/>
              </a:rPr>
              <a:t>mừng</a:t>
            </a:r>
            <a:endParaRPr sz="1400">
              <a:latin typeface="Arial" panose="020B0604020202020204"/>
              <a:cs typeface="Arial" panose="020B0604020202020204"/>
            </a:endParaRPr>
          </a:p>
          <a:p>
            <a:pPr marL="311785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9900FF"/>
                </a:solidFill>
                <a:latin typeface="Arial" panose="020B0604020202020204"/>
                <a:cs typeface="Arial" panose="020B0604020202020204"/>
              </a:rPr>
              <a:t>sinh</a:t>
            </a:r>
            <a:r>
              <a:rPr sz="1400" b="1" spc="-35" dirty="0">
                <a:solidFill>
                  <a:srgbClr val="9900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>
                <a:solidFill>
                  <a:srgbClr val="9900FF"/>
                </a:solidFill>
                <a:latin typeface="Arial" panose="020B0604020202020204"/>
                <a:cs typeface="Arial" panose="020B0604020202020204"/>
              </a:rPr>
              <a:t>nhật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97251" y="5561076"/>
            <a:ext cx="838200" cy="5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42594" y="6043676"/>
            <a:ext cx="691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 panose="02020603050405020304"/>
                <a:cs typeface="Times New Roman" panose="02020603050405020304"/>
              </a:rPr>
              <a:t>Hình</a:t>
            </a:r>
            <a:r>
              <a:rPr sz="1800" b="1" spc="-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latin typeface="Times New Roman" panose="02020603050405020304"/>
                <a:cs typeface="Times New Roman" panose="02020603050405020304"/>
              </a:rPr>
              <a:t>3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55357" y="806005"/>
            <a:ext cx="3438525" cy="2600325"/>
            <a:chOff x="955357" y="806005"/>
            <a:chExt cx="3438525" cy="2600325"/>
          </a:xfrm>
        </p:grpSpPr>
        <p:sp>
          <p:nvSpPr>
            <p:cNvPr id="12" name="object 12"/>
            <p:cNvSpPr/>
            <p:nvPr/>
          </p:nvSpPr>
          <p:spPr>
            <a:xfrm>
              <a:off x="960119" y="810768"/>
              <a:ext cx="3048000" cy="2286000"/>
            </a:xfrm>
            <a:custGeom>
              <a:avLst/>
              <a:gdLst/>
              <a:ahLst/>
              <a:cxnLst/>
              <a:rect l="l" t="t" r="r" b="b"/>
              <a:pathLst>
                <a:path w="3048000" h="2286000">
                  <a:moveTo>
                    <a:pt x="30480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3048000" y="2286000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99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60119" y="810768"/>
              <a:ext cx="3048000" cy="2286000"/>
            </a:xfrm>
            <a:custGeom>
              <a:avLst/>
              <a:gdLst/>
              <a:ahLst/>
              <a:cxnLst/>
              <a:rect l="l" t="t" r="r" b="b"/>
              <a:pathLst>
                <a:path w="3048000" h="2286000">
                  <a:moveTo>
                    <a:pt x="0" y="2286000"/>
                  </a:moveTo>
                  <a:lnTo>
                    <a:pt x="3048000" y="2286000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22860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60119" y="3096768"/>
              <a:ext cx="3048000" cy="304800"/>
            </a:xfrm>
            <a:custGeom>
              <a:avLst/>
              <a:gdLst/>
              <a:ahLst/>
              <a:cxnLst/>
              <a:rect l="l" t="t" r="r" b="b"/>
              <a:pathLst>
                <a:path w="3048000" h="304800">
                  <a:moveTo>
                    <a:pt x="3048000" y="0"/>
                  </a:moveTo>
                  <a:lnTo>
                    <a:pt x="3022192" y="67036"/>
                  </a:lnTo>
                  <a:lnTo>
                    <a:pt x="2992216" y="95332"/>
                  </a:lnTo>
                  <a:lnTo>
                    <a:pt x="2952886" y="118929"/>
                  </a:lnTo>
                  <a:lnTo>
                    <a:pt x="2905726" y="136915"/>
                  </a:lnTo>
                  <a:lnTo>
                    <a:pt x="2852257" y="148376"/>
                  </a:lnTo>
                  <a:lnTo>
                    <a:pt x="2794000" y="152400"/>
                  </a:lnTo>
                  <a:lnTo>
                    <a:pt x="1725041" y="152400"/>
                  </a:lnTo>
                  <a:lnTo>
                    <a:pt x="1666823" y="156423"/>
                  </a:lnTo>
                  <a:lnTo>
                    <a:pt x="1613369" y="167884"/>
                  </a:lnTo>
                  <a:lnTo>
                    <a:pt x="1566207" y="185870"/>
                  </a:lnTo>
                  <a:lnTo>
                    <a:pt x="1526864" y="209467"/>
                  </a:lnTo>
                  <a:lnTo>
                    <a:pt x="1496870" y="237763"/>
                  </a:lnTo>
                  <a:lnTo>
                    <a:pt x="1471041" y="304800"/>
                  </a:lnTo>
                  <a:lnTo>
                    <a:pt x="1464335" y="269845"/>
                  </a:lnTo>
                  <a:lnTo>
                    <a:pt x="1415257" y="209467"/>
                  </a:lnTo>
                  <a:lnTo>
                    <a:pt x="1375927" y="185870"/>
                  </a:lnTo>
                  <a:lnTo>
                    <a:pt x="1328767" y="167884"/>
                  </a:lnTo>
                  <a:lnTo>
                    <a:pt x="1275298" y="156423"/>
                  </a:lnTo>
                  <a:lnTo>
                    <a:pt x="1217041" y="152400"/>
                  </a:lnTo>
                  <a:lnTo>
                    <a:pt x="254000" y="152400"/>
                  </a:lnTo>
                  <a:lnTo>
                    <a:pt x="195758" y="148376"/>
                  </a:lnTo>
                  <a:lnTo>
                    <a:pt x="142295" y="136915"/>
                  </a:lnTo>
                  <a:lnTo>
                    <a:pt x="95134" y="118929"/>
                  </a:lnTo>
                  <a:lnTo>
                    <a:pt x="55799" y="95332"/>
                  </a:lnTo>
                  <a:lnTo>
                    <a:pt x="25816" y="67036"/>
                  </a:lnTo>
                  <a:lnTo>
                    <a:pt x="6708" y="34954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008119" y="810768"/>
              <a:ext cx="381000" cy="2286000"/>
            </a:xfrm>
            <a:custGeom>
              <a:avLst/>
              <a:gdLst/>
              <a:ahLst/>
              <a:cxnLst/>
              <a:rect l="l" t="t" r="r" b="b"/>
              <a:pathLst>
                <a:path w="381000" h="2286000">
                  <a:moveTo>
                    <a:pt x="0" y="0"/>
                  </a:moveTo>
                  <a:lnTo>
                    <a:pt x="43662" y="5034"/>
                  </a:lnTo>
                  <a:lnTo>
                    <a:pt x="83753" y="19372"/>
                  </a:lnTo>
                  <a:lnTo>
                    <a:pt x="119125" y="41867"/>
                  </a:lnTo>
                  <a:lnTo>
                    <a:pt x="148632" y="71374"/>
                  </a:lnTo>
                  <a:lnTo>
                    <a:pt x="171127" y="106746"/>
                  </a:lnTo>
                  <a:lnTo>
                    <a:pt x="185465" y="146837"/>
                  </a:lnTo>
                  <a:lnTo>
                    <a:pt x="190500" y="190500"/>
                  </a:lnTo>
                  <a:lnTo>
                    <a:pt x="190500" y="952500"/>
                  </a:lnTo>
                  <a:lnTo>
                    <a:pt x="195534" y="996162"/>
                  </a:lnTo>
                  <a:lnTo>
                    <a:pt x="209872" y="1036253"/>
                  </a:lnTo>
                  <a:lnTo>
                    <a:pt x="232367" y="1071625"/>
                  </a:lnTo>
                  <a:lnTo>
                    <a:pt x="261874" y="1101132"/>
                  </a:lnTo>
                  <a:lnTo>
                    <a:pt x="297246" y="1123627"/>
                  </a:lnTo>
                  <a:lnTo>
                    <a:pt x="337337" y="1137965"/>
                  </a:lnTo>
                  <a:lnTo>
                    <a:pt x="381000" y="1143000"/>
                  </a:lnTo>
                  <a:lnTo>
                    <a:pt x="337337" y="1148034"/>
                  </a:lnTo>
                  <a:lnTo>
                    <a:pt x="297246" y="1162372"/>
                  </a:lnTo>
                  <a:lnTo>
                    <a:pt x="261874" y="1184867"/>
                  </a:lnTo>
                  <a:lnTo>
                    <a:pt x="232367" y="1214374"/>
                  </a:lnTo>
                  <a:lnTo>
                    <a:pt x="209872" y="1249746"/>
                  </a:lnTo>
                  <a:lnTo>
                    <a:pt x="195534" y="1289837"/>
                  </a:lnTo>
                  <a:lnTo>
                    <a:pt x="190500" y="1333500"/>
                  </a:lnTo>
                  <a:lnTo>
                    <a:pt x="190500" y="2095500"/>
                  </a:lnTo>
                  <a:lnTo>
                    <a:pt x="185465" y="2139162"/>
                  </a:lnTo>
                  <a:lnTo>
                    <a:pt x="171127" y="2179253"/>
                  </a:lnTo>
                  <a:lnTo>
                    <a:pt x="148632" y="2214625"/>
                  </a:lnTo>
                  <a:lnTo>
                    <a:pt x="119125" y="2244132"/>
                  </a:lnTo>
                  <a:lnTo>
                    <a:pt x="83753" y="2266627"/>
                  </a:lnTo>
                  <a:lnTo>
                    <a:pt x="43662" y="2280965"/>
                  </a:lnTo>
                  <a:lnTo>
                    <a:pt x="0" y="22860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-6908" y="3235515"/>
            <a:ext cx="4974590" cy="7785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R="150495" algn="ctr">
              <a:lnSpc>
                <a:spcPct val="100000"/>
              </a:lnSpc>
              <a:spcBef>
                <a:spcPts val="480"/>
              </a:spcBef>
            </a:pPr>
            <a:r>
              <a:rPr sz="1800" b="1" spc="-5" dirty="0">
                <a:latin typeface="Arial" panose="020B0604020202020204"/>
                <a:cs typeface="Arial" panose="020B0604020202020204"/>
              </a:rPr>
              <a:t>20</a:t>
            </a:r>
            <a:r>
              <a:rPr sz="1800" b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«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Bước 3: </a:t>
            </a:r>
            <a:r>
              <a:rPr sz="24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Vẽ 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trang trí </a:t>
            </a:r>
            <a:r>
              <a:rPr sz="24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họa 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tiết cho</a:t>
            </a:r>
            <a:r>
              <a:rPr sz="2400" b="1" spc="-17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thiệp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92929" y="1835658"/>
            <a:ext cx="469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 panose="020B0604020202020204"/>
                <a:cs typeface="Arial" panose="020B0604020202020204"/>
              </a:rPr>
              <a:t>15</a:t>
            </a:r>
            <a:r>
              <a:rPr sz="1800" b="1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«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60119" y="810768"/>
            <a:ext cx="3048000" cy="2286000"/>
          </a:xfrm>
          <a:custGeom>
            <a:avLst/>
            <a:gdLst/>
            <a:ahLst/>
            <a:cxnLst/>
            <a:rect l="l" t="t" r="r" b="b"/>
            <a:pathLst>
              <a:path w="3048000" h="2286000">
                <a:moveTo>
                  <a:pt x="0" y="1219200"/>
                </a:moveTo>
                <a:lnTo>
                  <a:pt x="1524000" y="1219200"/>
                </a:lnTo>
              </a:path>
              <a:path w="3048000" h="2286000">
                <a:moveTo>
                  <a:pt x="0" y="0"/>
                </a:moveTo>
                <a:lnTo>
                  <a:pt x="0" y="2286000"/>
                </a:lnTo>
              </a:path>
              <a:path w="3048000" h="2286000">
                <a:moveTo>
                  <a:pt x="0" y="1066800"/>
                </a:moveTo>
                <a:lnTo>
                  <a:pt x="1524000" y="1066800"/>
                </a:lnTo>
              </a:path>
              <a:path w="3048000" h="2286000">
                <a:moveTo>
                  <a:pt x="0" y="1371600"/>
                </a:moveTo>
                <a:lnTo>
                  <a:pt x="1524000" y="1371600"/>
                </a:lnTo>
              </a:path>
              <a:path w="3048000" h="2286000">
                <a:moveTo>
                  <a:pt x="0" y="304800"/>
                </a:moveTo>
                <a:lnTo>
                  <a:pt x="1524000" y="304800"/>
                </a:lnTo>
              </a:path>
              <a:path w="3048000" h="2286000">
                <a:moveTo>
                  <a:pt x="0" y="457200"/>
                </a:moveTo>
                <a:lnTo>
                  <a:pt x="1524000" y="457200"/>
                </a:lnTo>
              </a:path>
              <a:path w="3048000" h="2286000">
                <a:moveTo>
                  <a:pt x="0" y="609600"/>
                </a:moveTo>
                <a:lnTo>
                  <a:pt x="1524000" y="609600"/>
                </a:lnTo>
              </a:path>
              <a:path w="3048000" h="2286000">
                <a:moveTo>
                  <a:pt x="0" y="762000"/>
                </a:moveTo>
                <a:lnTo>
                  <a:pt x="1524000" y="762000"/>
                </a:lnTo>
              </a:path>
              <a:path w="3048000" h="2286000">
                <a:moveTo>
                  <a:pt x="0" y="914400"/>
                </a:moveTo>
                <a:lnTo>
                  <a:pt x="1524000" y="914400"/>
                </a:lnTo>
              </a:path>
              <a:path w="3048000" h="2286000">
                <a:moveTo>
                  <a:pt x="0" y="152400"/>
                </a:moveTo>
                <a:lnTo>
                  <a:pt x="1524000" y="152400"/>
                </a:lnTo>
              </a:path>
              <a:path w="3048000" h="2286000">
                <a:moveTo>
                  <a:pt x="152400" y="0"/>
                </a:moveTo>
                <a:lnTo>
                  <a:pt x="152400" y="2286000"/>
                </a:lnTo>
              </a:path>
              <a:path w="3048000" h="2286000">
                <a:moveTo>
                  <a:pt x="304800" y="0"/>
                </a:moveTo>
                <a:lnTo>
                  <a:pt x="304800" y="2286000"/>
                </a:lnTo>
              </a:path>
              <a:path w="3048000" h="2286000">
                <a:moveTo>
                  <a:pt x="457200" y="0"/>
                </a:moveTo>
                <a:lnTo>
                  <a:pt x="457200" y="2286000"/>
                </a:lnTo>
              </a:path>
              <a:path w="3048000" h="2286000">
                <a:moveTo>
                  <a:pt x="609600" y="0"/>
                </a:moveTo>
                <a:lnTo>
                  <a:pt x="609600" y="2286000"/>
                </a:lnTo>
              </a:path>
              <a:path w="3048000" h="2286000">
                <a:moveTo>
                  <a:pt x="762000" y="0"/>
                </a:moveTo>
                <a:lnTo>
                  <a:pt x="762000" y="2286000"/>
                </a:lnTo>
              </a:path>
              <a:path w="3048000" h="2286000">
                <a:moveTo>
                  <a:pt x="914400" y="0"/>
                </a:moveTo>
                <a:lnTo>
                  <a:pt x="914400" y="2286000"/>
                </a:lnTo>
              </a:path>
              <a:path w="3048000" h="2286000">
                <a:moveTo>
                  <a:pt x="1066800" y="0"/>
                </a:moveTo>
                <a:lnTo>
                  <a:pt x="1066800" y="2286000"/>
                </a:lnTo>
              </a:path>
              <a:path w="3048000" h="2286000">
                <a:moveTo>
                  <a:pt x="1219200" y="0"/>
                </a:moveTo>
                <a:lnTo>
                  <a:pt x="1219200" y="2286000"/>
                </a:lnTo>
              </a:path>
              <a:path w="3048000" h="2286000">
                <a:moveTo>
                  <a:pt x="1371600" y="0"/>
                </a:moveTo>
                <a:lnTo>
                  <a:pt x="1371600" y="2286000"/>
                </a:lnTo>
              </a:path>
              <a:path w="3048000" h="2286000">
                <a:moveTo>
                  <a:pt x="1524000" y="0"/>
                </a:moveTo>
                <a:lnTo>
                  <a:pt x="1524000" y="2286000"/>
                </a:lnTo>
              </a:path>
              <a:path w="3048000" h="2286000">
                <a:moveTo>
                  <a:pt x="0" y="0"/>
                </a:moveTo>
                <a:lnTo>
                  <a:pt x="1524000" y="0"/>
                </a:lnTo>
              </a:path>
              <a:path w="3048000" h="2286000">
                <a:moveTo>
                  <a:pt x="0" y="2133600"/>
                </a:moveTo>
                <a:lnTo>
                  <a:pt x="1524000" y="2133600"/>
                </a:lnTo>
              </a:path>
              <a:path w="3048000" h="2286000">
                <a:moveTo>
                  <a:pt x="0" y="1524000"/>
                </a:moveTo>
                <a:lnTo>
                  <a:pt x="1524000" y="1524000"/>
                </a:lnTo>
              </a:path>
              <a:path w="3048000" h="2286000">
                <a:moveTo>
                  <a:pt x="0" y="1676400"/>
                </a:moveTo>
                <a:lnTo>
                  <a:pt x="1524000" y="1676400"/>
                </a:lnTo>
              </a:path>
              <a:path w="3048000" h="2286000">
                <a:moveTo>
                  <a:pt x="0" y="1828800"/>
                </a:moveTo>
                <a:lnTo>
                  <a:pt x="1524000" y="1828800"/>
                </a:lnTo>
              </a:path>
              <a:path w="3048000" h="2286000">
                <a:moveTo>
                  <a:pt x="0" y="1981200"/>
                </a:moveTo>
                <a:lnTo>
                  <a:pt x="1524000" y="1981200"/>
                </a:lnTo>
              </a:path>
              <a:path w="3048000" h="2286000">
                <a:moveTo>
                  <a:pt x="0" y="2286000"/>
                </a:moveTo>
                <a:lnTo>
                  <a:pt x="1524000" y="2286000"/>
                </a:lnTo>
              </a:path>
              <a:path w="3048000" h="2286000">
                <a:moveTo>
                  <a:pt x="1524000" y="1219200"/>
                </a:moveTo>
                <a:lnTo>
                  <a:pt x="3048000" y="1219200"/>
                </a:lnTo>
              </a:path>
              <a:path w="3048000" h="2286000">
                <a:moveTo>
                  <a:pt x="1524000" y="0"/>
                </a:moveTo>
                <a:lnTo>
                  <a:pt x="1524000" y="2286000"/>
                </a:lnTo>
              </a:path>
              <a:path w="3048000" h="2286000">
                <a:moveTo>
                  <a:pt x="1524000" y="1066800"/>
                </a:moveTo>
                <a:lnTo>
                  <a:pt x="3048000" y="1066800"/>
                </a:lnTo>
              </a:path>
              <a:path w="3048000" h="2286000">
                <a:moveTo>
                  <a:pt x="1524000" y="1371600"/>
                </a:moveTo>
                <a:lnTo>
                  <a:pt x="3048000" y="1371600"/>
                </a:lnTo>
              </a:path>
              <a:path w="3048000" h="2286000">
                <a:moveTo>
                  <a:pt x="1524000" y="304800"/>
                </a:moveTo>
                <a:lnTo>
                  <a:pt x="3048000" y="304800"/>
                </a:lnTo>
              </a:path>
              <a:path w="3048000" h="2286000">
                <a:moveTo>
                  <a:pt x="1524000" y="457200"/>
                </a:moveTo>
                <a:lnTo>
                  <a:pt x="3048000" y="457200"/>
                </a:lnTo>
              </a:path>
              <a:path w="3048000" h="2286000">
                <a:moveTo>
                  <a:pt x="1524000" y="609600"/>
                </a:moveTo>
                <a:lnTo>
                  <a:pt x="3048000" y="609600"/>
                </a:lnTo>
              </a:path>
              <a:path w="3048000" h="2286000">
                <a:moveTo>
                  <a:pt x="1524000" y="762000"/>
                </a:moveTo>
                <a:lnTo>
                  <a:pt x="3048000" y="762000"/>
                </a:lnTo>
              </a:path>
              <a:path w="3048000" h="2286000">
                <a:moveTo>
                  <a:pt x="1524000" y="914400"/>
                </a:moveTo>
                <a:lnTo>
                  <a:pt x="3048000" y="914400"/>
                </a:lnTo>
              </a:path>
              <a:path w="3048000" h="2286000">
                <a:moveTo>
                  <a:pt x="1524000" y="152400"/>
                </a:moveTo>
                <a:lnTo>
                  <a:pt x="3048000" y="152400"/>
                </a:lnTo>
              </a:path>
              <a:path w="3048000" h="2286000">
                <a:moveTo>
                  <a:pt x="1676400" y="0"/>
                </a:moveTo>
                <a:lnTo>
                  <a:pt x="1676400" y="2286000"/>
                </a:lnTo>
              </a:path>
              <a:path w="3048000" h="2286000">
                <a:moveTo>
                  <a:pt x="1828800" y="0"/>
                </a:moveTo>
                <a:lnTo>
                  <a:pt x="1828800" y="2286000"/>
                </a:lnTo>
              </a:path>
              <a:path w="3048000" h="2286000">
                <a:moveTo>
                  <a:pt x="1981200" y="0"/>
                </a:moveTo>
                <a:lnTo>
                  <a:pt x="1981200" y="2286000"/>
                </a:lnTo>
              </a:path>
              <a:path w="3048000" h="2286000">
                <a:moveTo>
                  <a:pt x="2133600" y="0"/>
                </a:moveTo>
                <a:lnTo>
                  <a:pt x="2133600" y="2286000"/>
                </a:lnTo>
              </a:path>
              <a:path w="3048000" h="2286000">
                <a:moveTo>
                  <a:pt x="2286000" y="0"/>
                </a:moveTo>
                <a:lnTo>
                  <a:pt x="2286000" y="2286000"/>
                </a:lnTo>
              </a:path>
              <a:path w="3048000" h="2286000">
                <a:moveTo>
                  <a:pt x="2438400" y="0"/>
                </a:moveTo>
                <a:lnTo>
                  <a:pt x="2438400" y="2286000"/>
                </a:lnTo>
              </a:path>
              <a:path w="3048000" h="2286000">
                <a:moveTo>
                  <a:pt x="2590800" y="0"/>
                </a:moveTo>
                <a:lnTo>
                  <a:pt x="2590800" y="2286000"/>
                </a:lnTo>
              </a:path>
              <a:path w="3048000" h="2286000">
                <a:moveTo>
                  <a:pt x="2743200" y="0"/>
                </a:moveTo>
                <a:lnTo>
                  <a:pt x="2743200" y="2286000"/>
                </a:lnTo>
              </a:path>
              <a:path w="3048000" h="2286000">
                <a:moveTo>
                  <a:pt x="2895600" y="0"/>
                </a:moveTo>
                <a:lnTo>
                  <a:pt x="2895600" y="2286000"/>
                </a:lnTo>
              </a:path>
              <a:path w="3048000" h="2286000">
                <a:moveTo>
                  <a:pt x="3048000" y="0"/>
                </a:moveTo>
                <a:lnTo>
                  <a:pt x="3048000" y="2286000"/>
                </a:lnTo>
              </a:path>
              <a:path w="3048000" h="2286000">
                <a:moveTo>
                  <a:pt x="1524000" y="0"/>
                </a:moveTo>
                <a:lnTo>
                  <a:pt x="3048000" y="0"/>
                </a:lnTo>
              </a:path>
              <a:path w="3048000" h="2286000">
                <a:moveTo>
                  <a:pt x="1524000" y="2133600"/>
                </a:moveTo>
                <a:lnTo>
                  <a:pt x="3048000" y="2133600"/>
                </a:lnTo>
              </a:path>
              <a:path w="3048000" h="2286000">
                <a:moveTo>
                  <a:pt x="1524000" y="1524000"/>
                </a:moveTo>
                <a:lnTo>
                  <a:pt x="3048000" y="1524000"/>
                </a:lnTo>
              </a:path>
              <a:path w="3048000" h="2286000">
                <a:moveTo>
                  <a:pt x="1524000" y="1676400"/>
                </a:moveTo>
                <a:lnTo>
                  <a:pt x="3048000" y="1676400"/>
                </a:lnTo>
              </a:path>
              <a:path w="3048000" h="2286000">
                <a:moveTo>
                  <a:pt x="1524000" y="1828800"/>
                </a:moveTo>
                <a:lnTo>
                  <a:pt x="3048000" y="1828800"/>
                </a:lnTo>
              </a:path>
              <a:path w="3048000" h="2286000">
                <a:moveTo>
                  <a:pt x="1524000" y="1981200"/>
                </a:moveTo>
                <a:lnTo>
                  <a:pt x="3048000" y="1981200"/>
                </a:lnTo>
              </a:path>
              <a:path w="3048000" h="2286000">
                <a:moveTo>
                  <a:pt x="1524000" y="2286000"/>
                </a:moveTo>
                <a:lnTo>
                  <a:pt x="3048000" y="2286000"/>
                </a:lnTo>
              </a:path>
            </a:pathLst>
          </a:custGeom>
          <a:ln w="9144">
            <a:solidFill>
              <a:srgbClr val="CCFF33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9" name="object 19"/>
          <p:cNvGrpSpPr/>
          <p:nvPr/>
        </p:nvGrpSpPr>
        <p:grpSpPr>
          <a:xfrm>
            <a:off x="6112573" y="784669"/>
            <a:ext cx="1609725" cy="2233295"/>
            <a:chOff x="6112573" y="784669"/>
            <a:chExt cx="1609725" cy="2233295"/>
          </a:xfrm>
        </p:grpSpPr>
        <p:sp>
          <p:nvSpPr>
            <p:cNvPr id="20" name="object 20"/>
            <p:cNvSpPr/>
            <p:nvPr/>
          </p:nvSpPr>
          <p:spPr>
            <a:xfrm>
              <a:off x="6117335" y="803147"/>
              <a:ext cx="1600200" cy="139065"/>
            </a:xfrm>
            <a:custGeom>
              <a:avLst/>
              <a:gdLst/>
              <a:ahLst/>
              <a:cxnLst/>
              <a:rect l="l" t="t" r="r" b="b"/>
              <a:pathLst>
                <a:path w="1600200" h="139065">
                  <a:moveTo>
                    <a:pt x="0" y="138684"/>
                  </a:moveTo>
                  <a:lnTo>
                    <a:pt x="1600199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173723" y="941831"/>
              <a:ext cx="1466215" cy="2071370"/>
            </a:xfrm>
            <a:custGeom>
              <a:avLst/>
              <a:gdLst/>
              <a:ahLst/>
              <a:cxnLst/>
              <a:rect l="l" t="t" r="r" b="b"/>
              <a:pathLst>
                <a:path w="1466215" h="2071370">
                  <a:moveTo>
                    <a:pt x="1466087" y="0"/>
                  </a:moveTo>
                  <a:lnTo>
                    <a:pt x="0" y="0"/>
                  </a:lnTo>
                  <a:lnTo>
                    <a:pt x="0" y="2071116"/>
                  </a:lnTo>
                  <a:lnTo>
                    <a:pt x="1466087" y="2071116"/>
                  </a:lnTo>
                  <a:lnTo>
                    <a:pt x="1466087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173723" y="941831"/>
              <a:ext cx="1466215" cy="2071370"/>
            </a:xfrm>
            <a:custGeom>
              <a:avLst/>
              <a:gdLst/>
              <a:ahLst/>
              <a:cxnLst/>
              <a:rect l="l" t="t" r="r" b="b"/>
              <a:pathLst>
                <a:path w="1466215" h="2071370">
                  <a:moveTo>
                    <a:pt x="0" y="2071116"/>
                  </a:moveTo>
                  <a:lnTo>
                    <a:pt x="1466087" y="2071116"/>
                  </a:lnTo>
                  <a:lnTo>
                    <a:pt x="1466087" y="0"/>
                  </a:lnTo>
                  <a:lnTo>
                    <a:pt x="0" y="0"/>
                  </a:lnTo>
                  <a:lnTo>
                    <a:pt x="0" y="207111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583423" y="789431"/>
              <a:ext cx="134620" cy="2071370"/>
            </a:xfrm>
            <a:custGeom>
              <a:avLst/>
              <a:gdLst/>
              <a:ahLst/>
              <a:cxnLst/>
              <a:rect l="l" t="t" r="r" b="b"/>
              <a:pathLst>
                <a:path w="134620" h="2071370">
                  <a:moveTo>
                    <a:pt x="134111" y="0"/>
                  </a:moveTo>
                  <a:lnTo>
                    <a:pt x="134111" y="2071115"/>
                  </a:lnTo>
                </a:path>
                <a:path w="134620" h="2071370">
                  <a:moveTo>
                    <a:pt x="134111" y="2071115"/>
                  </a:moveTo>
                  <a:lnTo>
                    <a:pt x="0" y="2071115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175666" y="2810636"/>
            <a:ext cx="691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 panose="02020603050405020304"/>
                <a:cs typeface="Times New Roman" panose="02020603050405020304"/>
              </a:rPr>
              <a:t>Hình</a:t>
            </a:r>
            <a:r>
              <a:rPr sz="1800" b="1" spc="-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latin typeface="Times New Roman" panose="02020603050405020304"/>
                <a:cs typeface="Times New Roman" panose="02020603050405020304"/>
              </a:rPr>
              <a:t>1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19033" y="2678938"/>
            <a:ext cx="691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 panose="02020603050405020304"/>
                <a:cs typeface="Times New Roman" panose="02020603050405020304"/>
              </a:rPr>
              <a:t>Hình</a:t>
            </a:r>
            <a:r>
              <a:rPr sz="1800" b="1" spc="-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latin typeface="Times New Roman" panose="02020603050405020304"/>
                <a:cs typeface="Times New Roman" panose="02020603050405020304"/>
              </a:rPr>
              <a:t>2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31165" y="22352"/>
            <a:ext cx="7708900" cy="69659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indent="2379345">
              <a:lnSpc>
                <a:spcPts val="2400"/>
              </a:lnSpc>
              <a:spcBef>
                <a:spcPts val="580"/>
              </a:spcBef>
            </a:pPr>
            <a:r>
              <a:rPr sz="2400" dirty="0">
                <a:solidFill>
                  <a:srgbClr val="0033CC"/>
                </a:solidFill>
              </a:rPr>
              <a:t>Tìm </a:t>
            </a:r>
            <a:r>
              <a:rPr sz="2400" spc="-5" dirty="0">
                <a:solidFill>
                  <a:srgbClr val="0033CC"/>
                </a:solidFill>
              </a:rPr>
              <a:t>hiểu quy </a:t>
            </a:r>
            <a:r>
              <a:rPr sz="2400" dirty="0">
                <a:solidFill>
                  <a:srgbClr val="0033CC"/>
                </a:solidFill>
              </a:rPr>
              <a:t>trình làm thiệp chúc</a:t>
            </a:r>
            <a:r>
              <a:rPr sz="2400" spc="-110" dirty="0">
                <a:solidFill>
                  <a:srgbClr val="0033CC"/>
                </a:solidFill>
              </a:rPr>
              <a:t> </a:t>
            </a:r>
            <a:r>
              <a:rPr sz="2400" dirty="0">
                <a:solidFill>
                  <a:srgbClr val="0033CC"/>
                </a:solidFill>
              </a:rPr>
              <a:t>mừng  </a:t>
            </a:r>
            <a:r>
              <a:rPr sz="2400" dirty="0"/>
              <a:t>Bước 1: </a:t>
            </a:r>
            <a:r>
              <a:rPr sz="2400" spc="-5" dirty="0"/>
              <a:t>Chọn </a:t>
            </a:r>
            <a:r>
              <a:rPr sz="2400" dirty="0"/>
              <a:t>giấy A</a:t>
            </a:r>
            <a:r>
              <a:rPr sz="2400" spc="-290" dirty="0"/>
              <a:t> </a:t>
            </a:r>
            <a:r>
              <a:rPr sz="2400" dirty="0"/>
              <a:t>4</a:t>
            </a:r>
            <a:endParaRPr sz="2400"/>
          </a:p>
        </p:txBody>
      </p:sp>
      <p:grpSp>
        <p:nvGrpSpPr>
          <p:cNvPr id="27" name="object 27"/>
          <p:cNvGrpSpPr/>
          <p:nvPr/>
        </p:nvGrpSpPr>
        <p:grpSpPr>
          <a:xfrm>
            <a:off x="6167628" y="833627"/>
            <a:ext cx="1914525" cy="2371725"/>
            <a:chOff x="6167628" y="833627"/>
            <a:chExt cx="1914525" cy="2371725"/>
          </a:xfrm>
        </p:grpSpPr>
        <p:sp>
          <p:nvSpPr>
            <p:cNvPr id="28" name="object 28"/>
            <p:cNvSpPr/>
            <p:nvPr/>
          </p:nvSpPr>
          <p:spPr>
            <a:xfrm>
              <a:off x="6172200" y="3048000"/>
              <a:ext cx="1447800" cy="152400"/>
            </a:xfrm>
            <a:custGeom>
              <a:avLst/>
              <a:gdLst/>
              <a:ahLst/>
              <a:cxnLst/>
              <a:rect l="l" t="t" r="r" b="b"/>
              <a:pathLst>
                <a:path w="1447800" h="152400">
                  <a:moveTo>
                    <a:pt x="1447800" y="0"/>
                  </a:moveTo>
                  <a:lnTo>
                    <a:pt x="1437814" y="29640"/>
                  </a:lnTo>
                  <a:lnTo>
                    <a:pt x="1410589" y="53863"/>
                  </a:lnTo>
                  <a:lnTo>
                    <a:pt x="1370218" y="70205"/>
                  </a:lnTo>
                  <a:lnTo>
                    <a:pt x="1320800" y="76200"/>
                  </a:lnTo>
                  <a:lnTo>
                    <a:pt x="825753" y="76200"/>
                  </a:lnTo>
                  <a:lnTo>
                    <a:pt x="776335" y="82194"/>
                  </a:lnTo>
                  <a:lnTo>
                    <a:pt x="735964" y="98536"/>
                  </a:lnTo>
                  <a:lnTo>
                    <a:pt x="708739" y="122759"/>
                  </a:lnTo>
                  <a:lnTo>
                    <a:pt x="698753" y="152400"/>
                  </a:lnTo>
                  <a:lnTo>
                    <a:pt x="688768" y="122759"/>
                  </a:lnTo>
                  <a:lnTo>
                    <a:pt x="661543" y="98536"/>
                  </a:lnTo>
                  <a:lnTo>
                    <a:pt x="621172" y="82194"/>
                  </a:lnTo>
                  <a:lnTo>
                    <a:pt x="571753" y="76200"/>
                  </a:lnTo>
                  <a:lnTo>
                    <a:pt x="127000" y="76200"/>
                  </a:lnTo>
                  <a:lnTo>
                    <a:pt x="77581" y="70205"/>
                  </a:lnTo>
                  <a:lnTo>
                    <a:pt x="37211" y="53863"/>
                  </a:lnTo>
                  <a:lnTo>
                    <a:pt x="9985" y="29640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696200" y="838199"/>
              <a:ext cx="381000" cy="2057400"/>
            </a:xfrm>
            <a:custGeom>
              <a:avLst/>
              <a:gdLst/>
              <a:ahLst/>
              <a:cxnLst/>
              <a:rect l="l" t="t" r="r" b="b"/>
              <a:pathLst>
                <a:path w="381000" h="2057400">
                  <a:moveTo>
                    <a:pt x="0" y="0"/>
                  </a:moveTo>
                  <a:lnTo>
                    <a:pt x="43662" y="5034"/>
                  </a:lnTo>
                  <a:lnTo>
                    <a:pt x="83753" y="19372"/>
                  </a:lnTo>
                  <a:lnTo>
                    <a:pt x="119125" y="41867"/>
                  </a:lnTo>
                  <a:lnTo>
                    <a:pt x="148632" y="71374"/>
                  </a:lnTo>
                  <a:lnTo>
                    <a:pt x="171127" y="106746"/>
                  </a:lnTo>
                  <a:lnTo>
                    <a:pt x="185465" y="146837"/>
                  </a:lnTo>
                  <a:lnTo>
                    <a:pt x="190500" y="190500"/>
                  </a:lnTo>
                  <a:lnTo>
                    <a:pt x="190500" y="838200"/>
                  </a:lnTo>
                  <a:lnTo>
                    <a:pt x="195534" y="881862"/>
                  </a:lnTo>
                  <a:lnTo>
                    <a:pt x="209872" y="921953"/>
                  </a:lnTo>
                  <a:lnTo>
                    <a:pt x="232367" y="957325"/>
                  </a:lnTo>
                  <a:lnTo>
                    <a:pt x="261874" y="986832"/>
                  </a:lnTo>
                  <a:lnTo>
                    <a:pt x="297246" y="1009327"/>
                  </a:lnTo>
                  <a:lnTo>
                    <a:pt x="337337" y="1023665"/>
                  </a:lnTo>
                  <a:lnTo>
                    <a:pt x="381000" y="1028700"/>
                  </a:lnTo>
                  <a:lnTo>
                    <a:pt x="337337" y="1033734"/>
                  </a:lnTo>
                  <a:lnTo>
                    <a:pt x="297246" y="1048072"/>
                  </a:lnTo>
                  <a:lnTo>
                    <a:pt x="261874" y="1070567"/>
                  </a:lnTo>
                  <a:lnTo>
                    <a:pt x="232367" y="1100074"/>
                  </a:lnTo>
                  <a:lnTo>
                    <a:pt x="209872" y="1135446"/>
                  </a:lnTo>
                  <a:lnTo>
                    <a:pt x="195534" y="1175537"/>
                  </a:lnTo>
                  <a:lnTo>
                    <a:pt x="190500" y="1219200"/>
                  </a:lnTo>
                  <a:lnTo>
                    <a:pt x="190500" y="1866900"/>
                  </a:lnTo>
                  <a:lnTo>
                    <a:pt x="185465" y="1910562"/>
                  </a:lnTo>
                  <a:lnTo>
                    <a:pt x="171127" y="1950653"/>
                  </a:lnTo>
                  <a:lnTo>
                    <a:pt x="148632" y="1986025"/>
                  </a:lnTo>
                  <a:lnTo>
                    <a:pt x="119125" y="2015532"/>
                  </a:lnTo>
                  <a:lnTo>
                    <a:pt x="83753" y="2038027"/>
                  </a:lnTo>
                  <a:lnTo>
                    <a:pt x="43662" y="2052365"/>
                  </a:lnTo>
                  <a:lnTo>
                    <a:pt x="0" y="20574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8157464" y="1713357"/>
            <a:ext cx="424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 panose="02020603050405020304"/>
                <a:cs typeface="Times New Roman" panose="02020603050405020304"/>
              </a:rPr>
              <a:t>15</a:t>
            </a:r>
            <a:r>
              <a:rPr sz="1800" b="1" spc="-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latin typeface="Times New Roman" panose="02020603050405020304"/>
                <a:cs typeface="Times New Roman" panose="02020603050405020304"/>
              </a:rPr>
              <a:t>ô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47650" algn="ctr">
              <a:lnSpc>
                <a:spcPts val="2025"/>
              </a:lnSpc>
              <a:spcBef>
                <a:spcPts val="100"/>
              </a:spcBef>
            </a:pPr>
            <a:r>
              <a:rPr dirty="0"/>
              <a:t>10</a:t>
            </a:r>
            <a:r>
              <a:rPr spc="-15" dirty="0"/>
              <a:t> </a:t>
            </a:r>
            <a:r>
              <a:rPr dirty="0"/>
              <a:t>ô</a:t>
            </a:r>
            <a:endParaRPr dirty="0"/>
          </a:p>
          <a:p>
            <a:pPr marL="12700">
              <a:lnSpc>
                <a:spcPts val="2745"/>
              </a:lnSpc>
            </a:pPr>
            <a:r>
              <a:rPr sz="2400" dirty="0">
                <a:solidFill>
                  <a:srgbClr val="FF0000"/>
                </a:solidFill>
              </a:rPr>
              <a:t>Bước 2: Gấp giấy tạo </a:t>
            </a:r>
            <a:r>
              <a:rPr sz="2400" spc="-5" dirty="0">
                <a:solidFill>
                  <a:srgbClr val="FF0000"/>
                </a:solidFill>
              </a:rPr>
              <a:t>hình</a:t>
            </a:r>
            <a:r>
              <a:rPr sz="2400" spc="-12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thiệp</a:t>
            </a:r>
            <a:endParaRPr sz="2400"/>
          </a:p>
          <a:p>
            <a:pPr marL="412750" marR="438785">
              <a:lnSpc>
                <a:spcPct val="100000"/>
              </a:lnSpc>
              <a:spcBef>
                <a:spcPts val="680"/>
              </a:spcBef>
            </a:pPr>
            <a:r>
              <a:rPr b="0" spc="-5" dirty="0">
                <a:latin typeface="Times New Roman" panose="02020603050405020304"/>
                <a:cs typeface="Times New Roman" panose="02020603050405020304"/>
              </a:rPr>
              <a:t>Gấp </a:t>
            </a:r>
            <a:r>
              <a:rPr b="0" dirty="0">
                <a:latin typeface="Times New Roman" panose="02020603050405020304"/>
                <a:cs typeface="Times New Roman" panose="02020603050405020304"/>
              </a:rPr>
              <a:t>đôi tờ giấy A 4 theo</a:t>
            </a:r>
            <a:r>
              <a:rPr b="0" spc="-3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0" dirty="0">
                <a:latin typeface="Times New Roman" panose="02020603050405020304"/>
                <a:cs typeface="Times New Roman" panose="02020603050405020304"/>
              </a:rPr>
              <a:t>chiều rộng,  ta </a:t>
            </a:r>
            <a:r>
              <a:rPr b="0" spc="-5" dirty="0">
                <a:latin typeface="Times New Roman" panose="02020603050405020304"/>
                <a:cs typeface="Times New Roman" panose="02020603050405020304"/>
              </a:rPr>
              <a:t>được </a:t>
            </a:r>
            <a:r>
              <a:rPr b="0" dirty="0">
                <a:latin typeface="Times New Roman" panose="02020603050405020304"/>
                <a:cs typeface="Times New Roman" panose="02020603050405020304"/>
              </a:rPr>
              <a:t>thiệp có kích </a:t>
            </a:r>
            <a:r>
              <a:rPr b="0" spc="-5" dirty="0">
                <a:latin typeface="Times New Roman" panose="02020603050405020304"/>
                <a:cs typeface="Times New Roman" panose="02020603050405020304"/>
              </a:rPr>
              <a:t>thước rộng  </a:t>
            </a:r>
            <a:r>
              <a:rPr b="0" dirty="0">
                <a:latin typeface="Times New Roman" panose="02020603050405020304"/>
                <a:cs typeface="Times New Roman" panose="02020603050405020304"/>
              </a:rPr>
              <a:t>khoảng 10 </a:t>
            </a:r>
            <a:r>
              <a:rPr b="0" spc="-5" dirty="0">
                <a:latin typeface="Times New Roman" panose="02020603050405020304"/>
                <a:cs typeface="Times New Roman" panose="02020603050405020304"/>
              </a:rPr>
              <a:t>cm, </a:t>
            </a:r>
            <a:r>
              <a:rPr b="0" dirty="0">
                <a:latin typeface="Times New Roman" panose="02020603050405020304"/>
                <a:cs typeface="Times New Roman" panose="02020603050405020304"/>
              </a:rPr>
              <a:t>dài 15 cm</a:t>
            </a:r>
            <a:r>
              <a:rPr b="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0" dirty="0">
                <a:latin typeface="Times New Roman" panose="02020603050405020304"/>
                <a:cs typeface="Times New Roman" panose="02020603050405020304"/>
              </a:rPr>
              <a:t>(ô)</a:t>
            </a:r>
            <a:endParaRPr b="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814315" y="4776215"/>
            <a:ext cx="4146803" cy="1533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2951226" y="6329578"/>
            <a:ext cx="6054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Bước 4: Kết </a:t>
            </a:r>
            <a:r>
              <a:rPr sz="24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hợp 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các chất liệu </a:t>
            </a:r>
            <a:r>
              <a:rPr sz="24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hoàn 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thiện</a:t>
            </a:r>
            <a:r>
              <a:rPr sz="2400" b="1" spc="-14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thiệp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74394" y="476757"/>
            <a:ext cx="7350759" cy="5071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Hoạt </a:t>
            </a:r>
            <a:r>
              <a:rPr sz="32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động </a:t>
            </a:r>
            <a:r>
              <a:rPr sz="3200" b="1" spc="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4- </a:t>
            </a:r>
            <a:r>
              <a:rPr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Hướng </a:t>
            </a:r>
            <a:r>
              <a:rPr sz="32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dẫn sử dụng </a:t>
            </a:r>
            <a:r>
              <a:rPr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tranh</a:t>
            </a:r>
            <a:r>
              <a:rPr sz="3200" b="1" spc="-15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in  </a:t>
            </a:r>
            <a:r>
              <a:rPr sz="32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hoa </a:t>
            </a:r>
            <a:r>
              <a:rPr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lá </a:t>
            </a:r>
            <a:r>
              <a:rPr sz="3200" b="1" spc="-1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trong </a:t>
            </a:r>
            <a:r>
              <a:rPr sz="32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sáng </a:t>
            </a:r>
            <a:r>
              <a:rPr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tạo </a:t>
            </a:r>
            <a:r>
              <a:rPr sz="32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thiệp </a:t>
            </a:r>
            <a:r>
              <a:rPr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chúc</a:t>
            </a:r>
            <a:r>
              <a:rPr sz="3200" b="1" spc="-7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mừng</a:t>
            </a: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 marL="660400" marR="563880">
              <a:lnSpc>
                <a:spcPct val="100000"/>
              </a:lnSpc>
              <a:spcBef>
                <a:spcPts val="1320"/>
              </a:spcBef>
            </a:pPr>
            <a:r>
              <a:rPr sz="18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Tạo thiệp chúc mừng với hình có</a:t>
            </a:r>
            <a:r>
              <a:rPr sz="3200" spc="-1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5" dirty="0">
                <a:latin typeface="Times New Roman" panose="02020603050405020304"/>
                <a:cs typeface="Times New Roman" panose="02020603050405020304"/>
              </a:rPr>
              <a:t>sẵn 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theo các bước</a:t>
            </a:r>
            <a:r>
              <a:rPr sz="32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sau:</a:t>
            </a: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 marL="660400" marR="703580">
              <a:lnSpc>
                <a:spcPct val="100000"/>
              </a:lnSpc>
            </a:pPr>
            <a:r>
              <a:rPr sz="3200" spc="-30" dirty="0">
                <a:latin typeface="Times New Roman" panose="02020603050405020304"/>
                <a:cs typeface="Times New Roman" panose="02020603050405020304"/>
              </a:rPr>
              <a:t>-Trổ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một khung hình với kích thước  phù hợp để lựa </a:t>
            </a:r>
            <a:r>
              <a:rPr sz="3200" spc="5" dirty="0">
                <a:latin typeface="Times New Roman" panose="02020603050405020304"/>
                <a:cs typeface="Times New Roman" panose="02020603050405020304"/>
              </a:rPr>
              <a:t>chọn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phần hình</a:t>
            </a:r>
            <a:r>
              <a:rPr sz="3200" spc="-1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trang  trí mặt chính</a:t>
            </a:r>
            <a:r>
              <a:rPr sz="32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thiệp</a:t>
            </a: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 marL="660400" marR="382905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Times New Roman" panose="02020603050405020304"/>
                <a:cs typeface="Times New Roman" panose="02020603050405020304"/>
              </a:rPr>
              <a:t>-Di chuyển khung hình trên bài in</a:t>
            </a:r>
            <a:r>
              <a:rPr sz="3200" spc="-1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hoa,  lá để chọn màu phù</a:t>
            </a:r>
            <a:r>
              <a:rPr sz="32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hợp</a:t>
            </a: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 marL="660400">
              <a:lnSpc>
                <a:spcPct val="100000"/>
              </a:lnSpc>
            </a:pPr>
            <a:r>
              <a:rPr sz="3200" dirty="0">
                <a:latin typeface="Times New Roman" panose="02020603050405020304"/>
                <a:cs typeface="Times New Roman" panose="02020603050405020304"/>
              </a:rPr>
              <a:t>-Tạo thiệp </a:t>
            </a:r>
            <a:r>
              <a:rPr sz="3200" spc="5" dirty="0">
                <a:latin typeface="Times New Roman" panose="02020603050405020304"/>
                <a:cs typeface="Times New Roman" panose="02020603050405020304"/>
              </a:rPr>
              <a:t>chúc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mừng theo ý</a:t>
            </a:r>
            <a:r>
              <a:rPr sz="3200" spc="-10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thích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7323" y="963167"/>
            <a:ext cx="3656076" cy="368503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4636008" y="804672"/>
            <a:ext cx="4340860" cy="4750435"/>
            <a:chOff x="4636008" y="804672"/>
            <a:chExt cx="4340860" cy="4750435"/>
          </a:xfrm>
        </p:grpSpPr>
        <p:sp>
          <p:nvSpPr>
            <p:cNvPr id="4" name="object 4"/>
            <p:cNvSpPr/>
            <p:nvPr/>
          </p:nvSpPr>
          <p:spPr>
            <a:xfrm>
              <a:off x="4648962" y="817626"/>
              <a:ext cx="4314825" cy="4724400"/>
            </a:xfrm>
            <a:custGeom>
              <a:avLst/>
              <a:gdLst/>
              <a:ahLst/>
              <a:cxnLst/>
              <a:rect l="l" t="t" r="r" b="b"/>
              <a:pathLst>
                <a:path w="4314825" h="4724400">
                  <a:moveTo>
                    <a:pt x="4314444" y="0"/>
                  </a:moveTo>
                  <a:lnTo>
                    <a:pt x="0" y="0"/>
                  </a:lnTo>
                  <a:lnTo>
                    <a:pt x="0" y="4724400"/>
                  </a:lnTo>
                  <a:lnTo>
                    <a:pt x="3595369" y="4724400"/>
                  </a:lnTo>
                  <a:lnTo>
                    <a:pt x="4314444" y="4005326"/>
                  </a:lnTo>
                  <a:lnTo>
                    <a:pt x="4314444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244332" y="4822951"/>
              <a:ext cx="719455" cy="719455"/>
            </a:xfrm>
            <a:custGeom>
              <a:avLst/>
              <a:gdLst/>
              <a:ahLst/>
              <a:cxnLst/>
              <a:rect l="l" t="t" r="r" b="b"/>
              <a:pathLst>
                <a:path w="719454" h="719454">
                  <a:moveTo>
                    <a:pt x="719074" y="0"/>
                  </a:moveTo>
                  <a:lnTo>
                    <a:pt x="143764" y="143764"/>
                  </a:lnTo>
                  <a:lnTo>
                    <a:pt x="0" y="719074"/>
                  </a:lnTo>
                  <a:lnTo>
                    <a:pt x="719074" y="0"/>
                  </a:lnTo>
                  <a:close/>
                </a:path>
              </a:pathLst>
            </a:custGeom>
            <a:solidFill>
              <a:srgbClr val="95B4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648962" y="817626"/>
              <a:ext cx="4314825" cy="4724400"/>
            </a:xfrm>
            <a:custGeom>
              <a:avLst/>
              <a:gdLst/>
              <a:ahLst/>
              <a:cxnLst/>
              <a:rect l="l" t="t" r="r" b="b"/>
              <a:pathLst>
                <a:path w="4314825" h="4724400">
                  <a:moveTo>
                    <a:pt x="3595369" y="4724400"/>
                  </a:moveTo>
                  <a:lnTo>
                    <a:pt x="3739134" y="4149090"/>
                  </a:lnTo>
                  <a:lnTo>
                    <a:pt x="4314444" y="4005326"/>
                  </a:lnTo>
                  <a:lnTo>
                    <a:pt x="3595369" y="4724400"/>
                  </a:lnTo>
                  <a:lnTo>
                    <a:pt x="0" y="4724400"/>
                  </a:lnTo>
                  <a:lnTo>
                    <a:pt x="0" y="0"/>
                  </a:lnTo>
                  <a:lnTo>
                    <a:pt x="4314444" y="0"/>
                  </a:lnTo>
                  <a:lnTo>
                    <a:pt x="4314444" y="4005326"/>
                  </a:lnTo>
                </a:path>
              </a:pathLst>
            </a:custGeom>
            <a:ln w="25908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181600" y="1569720"/>
              <a:ext cx="3352800" cy="3396996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37159" y="179578"/>
            <a:ext cx="8162290" cy="1198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Gợi ý </a:t>
            </a:r>
            <a:r>
              <a:rPr sz="24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sử dụng bài 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tranh in </a:t>
            </a:r>
            <a:r>
              <a:rPr sz="24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hoa 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lá </a:t>
            </a:r>
            <a:r>
              <a:rPr sz="24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để 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trang trí thiệp chúc</a:t>
            </a:r>
            <a:r>
              <a:rPr sz="2400" b="1" spc="-114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mừng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5361305">
              <a:lnSpc>
                <a:spcPct val="100000"/>
              </a:lnSpc>
            </a:pPr>
            <a:r>
              <a:rPr sz="2400" b="1" spc="-5" dirty="0">
                <a:solidFill>
                  <a:srgbClr val="0033CC"/>
                </a:solidFill>
                <a:latin typeface="Times New Roman" panose="02020603050405020304"/>
                <a:cs typeface="Times New Roman" panose="02020603050405020304"/>
              </a:rPr>
              <a:t>Chúc </a:t>
            </a:r>
            <a:r>
              <a:rPr sz="2400" b="1" dirty="0">
                <a:solidFill>
                  <a:srgbClr val="0033CC"/>
                </a:solidFill>
                <a:latin typeface="Times New Roman" panose="02020603050405020304"/>
                <a:cs typeface="Times New Roman" panose="02020603050405020304"/>
              </a:rPr>
              <a:t>mừng</a:t>
            </a:r>
            <a:r>
              <a:rPr sz="2400" b="1" spc="-10" dirty="0">
                <a:solidFill>
                  <a:srgbClr val="0033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33CC"/>
                </a:solidFill>
                <a:latin typeface="Times New Roman" panose="02020603050405020304"/>
                <a:cs typeface="Times New Roman" panose="02020603050405020304"/>
              </a:rPr>
              <a:t>8/3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6602" y="4957698"/>
            <a:ext cx="7700645" cy="1594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Sản phẩm 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tranh in </a:t>
            </a:r>
            <a:r>
              <a:rPr sz="24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hoa</a:t>
            </a:r>
            <a:r>
              <a:rPr sz="2400" b="1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lá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 marL="4770755" marR="5080" indent="-739140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Sử dụng tranh 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24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hoa 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lá</a:t>
            </a:r>
            <a:r>
              <a:rPr sz="2400" b="1" spc="-6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làm  thiệp chúc</a:t>
            </a:r>
            <a:r>
              <a:rPr sz="2400" b="1" spc="-4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mừng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Dặn</a:t>
            </a:r>
            <a:r>
              <a:rPr spc="-75" dirty="0"/>
              <a:t> </a:t>
            </a:r>
            <a:r>
              <a:rPr spc="-5" dirty="0"/>
              <a:t>dò: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66166" y="534161"/>
            <a:ext cx="8528050" cy="3012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+ Chuẩn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bị bài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tranh in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hoa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lá sử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dụng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làm thiệp chúc  mừng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+ Tìm ý tưởng tạo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hình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cho thiệp chúc</a:t>
            </a:r>
            <a:r>
              <a:rPr sz="2800" b="1" spc="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mừng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 marR="6350">
              <a:lnSpc>
                <a:spcPct val="100000"/>
              </a:lnSpc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+ Tìm hiểu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về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kiểu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chữ, cách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kết hợp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chữ với hình trên 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thiệp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và vẻ đẹp </a:t>
            </a:r>
            <a:r>
              <a:rPr sz="2800" b="1" spc="-15" dirty="0">
                <a:latin typeface="Times New Roman" panose="02020603050405020304"/>
                <a:cs typeface="Times New Roman" panose="02020603050405020304"/>
              </a:rPr>
              <a:t>trong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các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thiết </a:t>
            </a:r>
            <a:r>
              <a:rPr sz="2800" b="1" spc="-15" dirty="0">
                <a:latin typeface="Times New Roman" panose="02020603050405020304"/>
                <a:cs typeface="Times New Roman" panose="02020603050405020304"/>
              </a:rPr>
              <a:t>kế</a:t>
            </a:r>
            <a:r>
              <a:rPr sz="2800" b="1" spc="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thiệp.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 marR="635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+ </a:t>
            </a:r>
            <a:r>
              <a:rPr sz="2800" b="1" spc="-45" dirty="0">
                <a:latin typeface="Times New Roman" panose="02020603050405020304"/>
                <a:cs typeface="Times New Roman" panose="02020603050405020304"/>
              </a:rPr>
              <a:t>Trưng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bày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, giới thiệu, chia sẻ cảm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nhận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của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cá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nhân  về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thiệp chúc mừng yêu</a:t>
            </a:r>
            <a:r>
              <a:rPr sz="2800" b="1" spc="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thích.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23" y="3810000"/>
            <a:ext cx="2119884" cy="282397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65832" y="3810000"/>
            <a:ext cx="2142744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03647" y="3810000"/>
            <a:ext cx="2057400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89064" y="3810000"/>
            <a:ext cx="2154935" cy="2871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528" y="139636"/>
            <a:ext cx="9110980" cy="5438775"/>
            <a:chOff x="33528" y="139636"/>
            <a:chExt cx="9110980" cy="5438775"/>
          </a:xfrm>
        </p:grpSpPr>
        <p:sp>
          <p:nvSpPr>
            <p:cNvPr id="3" name="object 3"/>
            <p:cNvSpPr/>
            <p:nvPr/>
          </p:nvSpPr>
          <p:spPr>
            <a:xfrm>
              <a:off x="380999" y="886968"/>
              <a:ext cx="8763000" cy="4384548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90955" y="1097279"/>
              <a:ext cx="8075676" cy="38557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464681" y="139636"/>
              <a:ext cx="1289799" cy="12321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591299" y="2188463"/>
              <a:ext cx="2552699" cy="32689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3528" y="4009644"/>
              <a:ext cx="2257044" cy="15681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233322" y="2183638"/>
            <a:ext cx="644779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spc="-75" dirty="0">
                <a:solidFill>
                  <a:srgbClr val="00AF50"/>
                </a:solidFill>
                <a:latin typeface="Times New Roman" panose="02020603050405020304"/>
                <a:cs typeface="Times New Roman" panose="02020603050405020304"/>
              </a:rPr>
              <a:t>Tuần </a:t>
            </a:r>
            <a:r>
              <a:rPr sz="3200" b="1" spc="-5" dirty="0">
                <a:solidFill>
                  <a:srgbClr val="00AF50"/>
                </a:solidFill>
                <a:latin typeface="Times New Roman" panose="02020603050405020304"/>
                <a:cs typeface="Times New Roman" panose="02020603050405020304"/>
              </a:rPr>
              <a:t>sau chuẩn bị bài tiếp</a:t>
            </a:r>
            <a:r>
              <a:rPr sz="3200" b="1" dirty="0">
                <a:solidFill>
                  <a:srgbClr val="00AF50"/>
                </a:solidFill>
                <a:latin typeface="Times New Roman" panose="02020603050405020304"/>
                <a:cs typeface="Times New Roman" panose="02020603050405020304"/>
              </a:rPr>
              <a:t> theo.</a:t>
            </a: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</a:pPr>
            <a:r>
              <a:rPr sz="3200" b="1" spc="-5" dirty="0">
                <a:solidFill>
                  <a:srgbClr val="00AF50"/>
                </a:solidFill>
                <a:latin typeface="Times New Roman" panose="02020603050405020304"/>
                <a:cs typeface="Times New Roman" panose="02020603050405020304"/>
              </a:rPr>
              <a:t>Sáng </a:t>
            </a:r>
            <a:r>
              <a:rPr sz="3200" b="1" dirty="0">
                <a:solidFill>
                  <a:srgbClr val="00AF50"/>
                </a:solidFill>
                <a:latin typeface="Times New Roman" panose="02020603050405020304"/>
                <a:cs typeface="Times New Roman" panose="02020603050405020304"/>
              </a:rPr>
              <a:t>tạo thiệp chúc</a:t>
            </a:r>
            <a:r>
              <a:rPr sz="3200" b="1" spc="-85" dirty="0">
                <a:solidFill>
                  <a:srgbClr val="00AF5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dirty="0">
                <a:solidFill>
                  <a:srgbClr val="00AF50"/>
                </a:solidFill>
                <a:latin typeface="Times New Roman" panose="02020603050405020304"/>
                <a:cs typeface="Times New Roman" panose="02020603050405020304"/>
              </a:rPr>
              <a:t>mừng.</a:t>
            </a: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</a:pPr>
            <a:r>
              <a:rPr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Hẹn gặp lại các trò </a:t>
            </a:r>
            <a:r>
              <a:rPr sz="3200" b="1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nhỏ </a:t>
            </a:r>
            <a:r>
              <a:rPr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ở </a:t>
            </a:r>
            <a:r>
              <a:rPr sz="32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tiết học</a:t>
            </a:r>
            <a:r>
              <a:rPr sz="3200" b="1" spc="-8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sau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1384" y="0"/>
            <a:ext cx="9062720" cy="6681470"/>
            <a:chOff x="81384" y="0"/>
            <a:chExt cx="9062720" cy="6681470"/>
          </a:xfrm>
        </p:grpSpPr>
        <p:sp>
          <p:nvSpPr>
            <p:cNvPr id="10" name="object 10"/>
            <p:cNvSpPr/>
            <p:nvPr/>
          </p:nvSpPr>
          <p:spPr>
            <a:xfrm>
              <a:off x="5364479" y="0"/>
              <a:ext cx="1288491" cy="10616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262882" y="0"/>
              <a:ext cx="1289799" cy="10319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161157" y="0"/>
              <a:ext cx="1289799" cy="10922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059432" y="291922"/>
              <a:ext cx="1289799" cy="12321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714499" y="5113020"/>
              <a:ext cx="2257044" cy="15681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049267" y="5041391"/>
              <a:ext cx="2258567" cy="15697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466332" y="4953000"/>
              <a:ext cx="2257043" cy="15681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71981" y="977722"/>
              <a:ext cx="1289799" cy="12321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315581" y="596836"/>
              <a:ext cx="1289799" cy="12321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1384" y="1511122"/>
              <a:ext cx="1289799" cy="12321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082406" y="1206322"/>
              <a:ext cx="1061593" cy="123214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409" y="43345"/>
            <a:ext cx="9982200" cy="9892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CHỌN CÁC CHỮ SAO CHO TƯƠNG ỨNG </a:t>
            </a:r>
            <a:br>
              <a:rPr lang="en-US" sz="3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 CÁC HÌNH SAU:</a:t>
            </a:r>
            <a:endParaRPr lang="en-US" sz="3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-873997" y="436357"/>
            <a:ext cx="539479" cy="1014555"/>
          </a:xfrm>
          <a:prstGeom prst="verticalScroll">
            <a:avLst/>
          </a:prstGeom>
          <a:solidFill>
            <a:srgbClr val="FFFFCC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CHÚC</a:t>
            </a:r>
            <a:endParaRPr lang="en-US" sz="10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MỪNG</a:t>
            </a:r>
            <a:endParaRPr lang="en-US" sz="10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endParaRPr lang="en-US" sz="10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0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1" t="23131" r="13121" b="22776"/>
          <a:stretch>
            <a:fillRect/>
          </a:stretch>
        </p:blipFill>
        <p:spPr>
          <a:xfrm>
            <a:off x="7461079" y="3440686"/>
            <a:ext cx="1468731" cy="949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755" y="626055"/>
            <a:ext cx="1761380" cy="927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Vertical Scroll 35"/>
          <p:cNvSpPr/>
          <p:nvPr/>
        </p:nvSpPr>
        <p:spPr>
          <a:xfrm>
            <a:off x="7554027" y="1690278"/>
            <a:ext cx="1258956" cy="1505419"/>
          </a:xfrm>
          <a:prstGeom prst="verticalScroll">
            <a:avLst/>
          </a:prstGeom>
          <a:solidFill>
            <a:srgbClr val="FFFFCC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CHÚC</a:t>
            </a:r>
            <a:endParaRPr lang="en-US" sz="10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MỪNG</a:t>
            </a:r>
            <a:endParaRPr lang="en-US" sz="10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endParaRPr lang="en-US" sz="10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0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endParaRPr lang="en-US" sz="1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54451" y="1107038"/>
            <a:ext cx="3525287" cy="2377238"/>
            <a:chOff x="102512" y="1219330"/>
            <a:chExt cx="3525287" cy="2377238"/>
          </a:xfrm>
        </p:grpSpPr>
        <p:grpSp>
          <p:nvGrpSpPr>
            <p:cNvPr id="11" name="Group 10"/>
            <p:cNvGrpSpPr/>
            <p:nvPr/>
          </p:nvGrpSpPr>
          <p:grpSpPr>
            <a:xfrm>
              <a:off x="102512" y="1219330"/>
              <a:ext cx="3525287" cy="2377238"/>
              <a:chOff x="4324846" y="24588"/>
              <a:chExt cx="3956646" cy="257648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4846" y="24588"/>
                <a:ext cx="3956646" cy="2576486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rgbClr val="292929"/>
                </a:solidFill>
                <a:miter lim="800000"/>
                <a:headEnd/>
                <a:tailEnd/>
              </a:ln>
              <a:effectLst>
                <a:reflection blurRad="12700" stA="28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>
                <a:bevelT h="38100"/>
                <a:contourClr>
                  <a:srgbClr val="C0C0C0"/>
                </a:contourClr>
              </a:sp3d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79212" y="179871"/>
                <a:ext cx="515019" cy="1423485"/>
              </a:xfrm>
              <a:prstGeom prst="rect">
                <a:avLst/>
              </a:prstGeom>
              <a:solidFill>
                <a:srgbClr val="FAEF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352985" y="3183646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.VnTifani Heavy" panose="020B7200000000000000" pitchFamily="34" charset="0"/>
                </a:rPr>
                <a:t>1</a:t>
              </a:r>
              <a:endParaRPr lang="en-US" dirty="0">
                <a:latin typeface=".VnTifani Heavy" panose="020B7200000000000000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514600" y="3596567"/>
            <a:ext cx="2251601" cy="3094617"/>
            <a:chOff x="2564396" y="3687313"/>
            <a:chExt cx="2251601" cy="3003871"/>
          </a:xfrm>
        </p:grpSpPr>
        <p:grpSp>
          <p:nvGrpSpPr>
            <p:cNvPr id="33" name="Group 32"/>
            <p:cNvGrpSpPr/>
            <p:nvPr/>
          </p:nvGrpSpPr>
          <p:grpSpPr>
            <a:xfrm>
              <a:off x="2564396" y="3687313"/>
              <a:ext cx="2251601" cy="2991398"/>
              <a:chOff x="3319319" y="3581400"/>
              <a:chExt cx="2624281" cy="3113191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3319319" y="3581400"/>
                <a:ext cx="2624281" cy="3113191"/>
                <a:chOff x="5715000" y="62173"/>
                <a:chExt cx="4119563" cy="4633663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15000" y="62173"/>
                  <a:ext cx="4119563" cy="4633663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sp>
              <p:nvSpPr>
                <p:cNvPr id="30" name="Double Wave 29"/>
                <p:cNvSpPr/>
                <p:nvPr/>
              </p:nvSpPr>
              <p:spPr>
                <a:xfrm rot="20982222">
                  <a:off x="6108866" y="1042631"/>
                  <a:ext cx="2902972" cy="1330893"/>
                </a:xfrm>
                <a:prstGeom prst="doubleWave">
                  <a:avLst>
                    <a:gd name="adj1" fmla="val 6250"/>
                    <a:gd name="adj2" fmla="val -10000"/>
                  </a:avLst>
                </a:prstGeom>
                <a:solidFill>
                  <a:srgbClr val="E3E3E6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Flowchart: Punched Tape 30"/>
              <p:cNvSpPr/>
              <p:nvPr/>
            </p:nvSpPr>
            <p:spPr>
              <a:xfrm>
                <a:off x="4713855" y="4800600"/>
                <a:ext cx="162945" cy="381000"/>
              </a:xfrm>
              <a:prstGeom prst="flowChartPunchedTape">
                <a:avLst/>
              </a:prstGeom>
              <a:solidFill>
                <a:srgbClr val="E3E3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Punched Tape 31"/>
              <p:cNvSpPr/>
              <p:nvPr/>
            </p:nvSpPr>
            <p:spPr>
              <a:xfrm>
                <a:off x="4889285" y="4495800"/>
                <a:ext cx="618268" cy="457200"/>
              </a:xfrm>
              <a:prstGeom prst="flowChartPunchedTape">
                <a:avLst/>
              </a:prstGeom>
              <a:solidFill>
                <a:srgbClr val="E3E3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2744590" y="6321852"/>
              <a:ext cx="436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.VnTifani Heavy" panose="020B7200000000000000" pitchFamily="34" charset="0"/>
                </a:rPr>
                <a:t>4</a:t>
              </a:r>
              <a:endParaRPr lang="en-US" dirty="0">
                <a:latin typeface=".VnTifani Heavy" panose="020B7200000000000000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6465" y="3623500"/>
            <a:ext cx="2275735" cy="3113823"/>
            <a:chOff x="124960" y="3623500"/>
            <a:chExt cx="2275735" cy="3113823"/>
          </a:xfrm>
        </p:grpSpPr>
        <p:grpSp>
          <p:nvGrpSpPr>
            <p:cNvPr id="6" name="Group 5"/>
            <p:cNvGrpSpPr/>
            <p:nvPr/>
          </p:nvGrpSpPr>
          <p:grpSpPr>
            <a:xfrm>
              <a:off x="154725" y="3623500"/>
              <a:ext cx="2245970" cy="3067684"/>
              <a:chOff x="102512" y="3668631"/>
              <a:chExt cx="2357483" cy="3008456"/>
            </a:xfrm>
          </p:grpSpPr>
          <p:pic>
            <p:nvPicPr>
              <p:cNvPr id="52" name="Picture 2" descr="Mục này có hình ảnh của: {{ pinTitle }}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512" y="3668631"/>
                <a:ext cx="2357483" cy="300845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4" descr="https://i.pinimg.com/564x/d5/6a/28/d56a2812d9ac4ce8f48d17decec79a45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812" y="4502576"/>
                <a:ext cx="1879644" cy="176768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</p:grpSp>
        <p:sp>
          <p:nvSpPr>
            <p:cNvPr id="55" name="TextBox 54"/>
            <p:cNvSpPr txBox="1"/>
            <p:nvPr/>
          </p:nvSpPr>
          <p:spPr>
            <a:xfrm>
              <a:off x="124960" y="6388638"/>
              <a:ext cx="342522" cy="348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.VnTifani Heavy" panose="020B7200000000000000" pitchFamily="34" charset="0"/>
                </a:rPr>
                <a:t>3</a:t>
              </a:r>
              <a:endParaRPr lang="en-US" dirty="0">
                <a:latin typeface=".VnTifani Heavy" panose="020B7200000000000000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7290857" y="5967882"/>
            <a:ext cx="1761380" cy="769441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CHÀO MỪNG</a:t>
            </a:r>
            <a:endParaRPr lang="en-US" sz="2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20/11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876800" y="3648623"/>
            <a:ext cx="2262814" cy="3093966"/>
            <a:chOff x="4982736" y="3679887"/>
            <a:chExt cx="2262814" cy="3093966"/>
          </a:xfrm>
        </p:grpSpPr>
        <p:grpSp>
          <p:nvGrpSpPr>
            <p:cNvPr id="47" name="Group 46"/>
            <p:cNvGrpSpPr/>
            <p:nvPr/>
          </p:nvGrpSpPr>
          <p:grpSpPr>
            <a:xfrm>
              <a:off x="4982736" y="3679887"/>
              <a:ext cx="2262814" cy="3093966"/>
              <a:chOff x="4982736" y="3679887"/>
              <a:chExt cx="2262814" cy="3093966"/>
            </a:xfrm>
          </p:grpSpPr>
          <p:pic>
            <p:nvPicPr>
              <p:cNvPr id="25" name="Content Placeholder 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012742" y="3679887"/>
                <a:ext cx="2232808" cy="299952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4982736" y="6404521"/>
                <a:ext cx="4203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.VnTifani Heavy" panose="020B7200000000000000" pitchFamily="34" charset="0"/>
                  </a:rPr>
                  <a:t>5</a:t>
                </a:r>
                <a:endParaRPr lang="en-US" dirty="0">
                  <a:latin typeface=".VnTifani Heavy" panose="020B7200000000000000" pitchFamily="34" charset="0"/>
                </a:endParaRPr>
              </a:p>
            </p:txBody>
          </p:sp>
        </p:grpSp>
        <p:sp>
          <p:nvSpPr>
            <p:cNvPr id="56" name="Up Ribbon 55"/>
            <p:cNvSpPr/>
            <p:nvPr/>
          </p:nvSpPr>
          <p:spPr>
            <a:xfrm>
              <a:off x="5163985" y="6008033"/>
              <a:ext cx="1940171" cy="436289"/>
            </a:xfrm>
            <a:prstGeom prst="ribbon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868390" y="1143000"/>
            <a:ext cx="3297777" cy="2340135"/>
            <a:chOff x="3876280" y="1080232"/>
            <a:chExt cx="3297777" cy="2340135"/>
          </a:xfrm>
        </p:grpSpPr>
        <p:grpSp>
          <p:nvGrpSpPr>
            <p:cNvPr id="37" name="Group 36"/>
            <p:cNvGrpSpPr/>
            <p:nvPr/>
          </p:nvGrpSpPr>
          <p:grpSpPr>
            <a:xfrm>
              <a:off x="3876280" y="1080232"/>
              <a:ext cx="3297777" cy="2340135"/>
              <a:chOff x="3908754" y="705421"/>
              <a:chExt cx="4493966" cy="2947784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8754" y="705421"/>
                <a:ext cx="4493966" cy="2947784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39" name="4-Point Star 38"/>
              <p:cNvSpPr/>
              <p:nvPr/>
            </p:nvSpPr>
            <p:spPr>
              <a:xfrm rot="2072328">
                <a:off x="7153032" y="1817647"/>
                <a:ext cx="464061" cy="503091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4-Point Star 41"/>
              <p:cNvSpPr/>
              <p:nvPr/>
            </p:nvSpPr>
            <p:spPr>
              <a:xfrm rot="3576759">
                <a:off x="7503442" y="1565668"/>
                <a:ext cx="161728" cy="197196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4-Point Star 42"/>
              <p:cNvSpPr/>
              <p:nvPr/>
            </p:nvSpPr>
            <p:spPr>
              <a:xfrm rot="1063671">
                <a:off x="7601373" y="2247907"/>
                <a:ext cx="235803" cy="235465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3957434" y="2994029"/>
              <a:ext cx="293430" cy="2999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.VnTifani Heavy" panose="020B7200000000000000" pitchFamily="34" charset="0"/>
                </a:rPr>
                <a:t>2</a:t>
              </a:r>
              <a:endParaRPr lang="en-US" sz="2400" dirty="0">
                <a:latin typeface=".VnTifani Heavy" panose="020B7200000000000000" pitchFamily="34" charset="0"/>
              </a:endParaRPr>
            </a:p>
          </p:txBody>
        </p:sp>
      </p:grpSp>
      <p:pic>
        <p:nvPicPr>
          <p:cNvPr id="54" name="Picture 6" descr="https://i.pinimg.com/564x/57/ae/55/57ae55d0b58d0bf670dd9ff355c2783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14185" r="2835" b="19148"/>
          <a:stretch>
            <a:fillRect/>
          </a:stretch>
        </p:blipFill>
        <p:spPr bwMode="auto">
          <a:xfrm>
            <a:off x="7131584" y="4490769"/>
            <a:ext cx="1986962" cy="13331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0" y="129394"/>
            <a:ext cx="4257464" cy="2974245"/>
            <a:chOff x="275057" y="1905000"/>
            <a:chExt cx="3956646" cy="25764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57" y="1905000"/>
              <a:ext cx="3956646" cy="257648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Vertical Scroll 4"/>
            <p:cNvSpPr/>
            <p:nvPr/>
          </p:nvSpPr>
          <p:spPr>
            <a:xfrm>
              <a:off x="490171" y="2122958"/>
              <a:ext cx="762000" cy="1329140"/>
            </a:xfrm>
            <a:prstGeom prst="verticalScroll">
              <a:avLst/>
            </a:prstGeom>
            <a:solidFill>
              <a:srgbClr val="FFFFCC"/>
            </a:solidFill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CHÚC</a:t>
              </a:r>
              <a:endParaRPr lang="en-US" sz="1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0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MỪNG</a:t>
              </a:r>
              <a:endParaRPr lang="en-US" sz="1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0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NĂM</a:t>
              </a:r>
              <a:endParaRPr lang="en-US" sz="1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0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0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MỚI</a:t>
              </a:r>
              <a:endParaRPr lang="en-US" sz="1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200" y="3178765"/>
            <a:ext cx="2873104" cy="3467082"/>
            <a:chOff x="3581400" y="3505200"/>
            <a:chExt cx="2429380" cy="3223097"/>
          </a:xfrm>
        </p:grpSpPr>
        <p:grpSp>
          <p:nvGrpSpPr>
            <p:cNvPr id="9" name="Group 8"/>
            <p:cNvGrpSpPr/>
            <p:nvPr/>
          </p:nvGrpSpPr>
          <p:grpSpPr>
            <a:xfrm>
              <a:off x="3581400" y="3505200"/>
              <a:ext cx="2429380" cy="3223097"/>
              <a:chOff x="5715000" y="152400"/>
              <a:chExt cx="4119563" cy="463366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5000" y="152400"/>
                <a:ext cx="4119563" cy="463366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11" name="Double Wave 10"/>
              <p:cNvSpPr/>
              <p:nvPr/>
            </p:nvSpPr>
            <p:spPr>
              <a:xfrm rot="20982222">
                <a:off x="6525112" y="1058016"/>
                <a:ext cx="2569447" cy="1449182"/>
              </a:xfrm>
              <a:prstGeom prst="doubleWave">
                <a:avLst/>
              </a:prstGeom>
              <a:solidFill>
                <a:srgbClr val="E4E2E7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21" t="23131" r="13121" b="22776"/>
            <a:stretch>
              <a:fillRect/>
            </a:stretch>
          </p:blipFill>
          <p:spPr>
            <a:xfrm rot="21303773">
              <a:off x="3907487" y="4382000"/>
              <a:ext cx="1623598" cy="6940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31" name="Group 30"/>
          <p:cNvGrpSpPr/>
          <p:nvPr/>
        </p:nvGrpSpPr>
        <p:grpSpPr>
          <a:xfrm>
            <a:off x="4573835" y="155855"/>
            <a:ext cx="4493965" cy="2947784"/>
            <a:chOff x="4589734" y="155855"/>
            <a:chExt cx="4493965" cy="2947784"/>
          </a:xfrm>
        </p:grpSpPr>
        <p:grpSp>
          <p:nvGrpSpPr>
            <p:cNvPr id="27" name="Group 26"/>
            <p:cNvGrpSpPr/>
            <p:nvPr/>
          </p:nvGrpSpPr>
          <p:grpSpPr>
            <a:xfrm>
              <a:off x="4589734" y="155855"/>
              <a:ext cx="4493965" cy="2947784"/>
              <a:chOff x="4540669" y="794509"/>
              <a:chExt cx="4493965" cy="2523566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0669" y="794509"/>
                <a:ext cx="4493965" cy="252356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26" name="TextBox 25"/>
              <p:cNvSpPr txBox="1"/>
              <p:nvPr/>
            </p:nvSpPr>
            <p:spPr>
              <a:xfrm rot="20953220">
                <a:off x="5311839" y="2462949"/>
                <a:ext cx="1761380" cy="658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CHÀO MỪNG</a:t>
                </a:r>
                <a:endParaRPr lang="en-US" sz="2200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2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20/11</a:t>
                </a:r>
                <a:endParaRPr lang="en-US" sz="2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8" name="4-Point Star 27"/>
            <p:cNvSpPr/>
            <p:nvPr/>
          </p:nvSpPr>
          <p:spPr>
            <a:xfrm rot="2072328">
              <a:off x="7871551" y="1364970"/>
              <a:ext cx="464061" cy="503091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4-Point Star 29"/>
            <p:cNvSpPr/>
            <p:nvPr/>
          </p:nvSpPr>
          <p:spPr>
            <a:xfrm rot="3576759">
              <a:off x="8479979" y="1700720"/>
              <a:ext cx="161728" cy="197196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4-Point Star 31"/>
            <p:cNvSpPr/>
            <p:nvPr/>
          </p:nvSpPr>
          <p:spPr>
            <a:xfrm rot="1063671">
              <a:off x="7963546" y="1062555"/>
              <a:ext cx="235804" cy="235465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124200" y="3238663"/>
            <a:ext cx="2904998" cy="3586811"/>
            <a:chOff x="124960" y="3623500"/>
            <a:chExt cx="2275735" cy="3173621"/>
          </a:xfrm>
        </p:grpSpPr>
        <p:grpSp>
          <p:nvGrpSpPr>
            <p:cNvPr id="33" name="Group 32"/>
            <p:cNvGrpSpPr/>
            <p:nvPr/>
          </p:nvGrpSpPr>
          <p:grpSpPr>
            <a:xfrm>
              <a:off x="154725" y="3623500"/>
              <a:ext cx="2245970" cy="3067684"/>
              <a:chOff x="102512" y="3668631"/>
              <a:chExt cx="2357483" cy="3008456"/>
            </a:xfrm>
          </p:grpSpPr>
          <p:pic>
            <p:nvPicPr>
              <p:cNvPr id="35" name="Picture 2" descr="Mục này có hình ảnh của: {{ pinTitle }}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512" y="3668631"/>
                <a:ext cx="2357483" cy="300845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4" descr="https://i.pinimg.com/564x/d5/6a/28/d56a2812d9ac4ce8f48d17decec79a45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812" y="4502576"/>
                <a:ext cx="1879644" cy="176768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</p:grpSp>
        <p:sp>
          <p:nvSpPr>
            <p:cNvPr id="34" name="TextBox 33"/>
            <p:cNvSpPr txBox="1"/>
            <p:nvPr/>
          </p:nvSpPr>
          <p:spPr>
            <a:xfrm>
              <a:off x="124960" y="6388638"/>
              <a:ext cx="342522" cy="40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.VnTifani Heavy" panose="020B7200000000000000" pitchFamily="34" charset="0"/>
                </a:rPr>
                <a:t>3</a:t>
              </a:r>
              <a:endParaRPr lang="en-US" sz="2400" dirty="0">
                <a:latin typeface=".VnTifani Heavy" panose="020B7200000000000000" pitchFamily="34" charset="0"/>
              </a:endParaRPr>
            </a:p>
          </p:txBody>
        </p:sp>
      </p:grpSp>
      <p:pic>
        <p:nvPicPr>
          <p:cNvPr id="37" name="Picture 6" descr="https://i.pinimg.com/564x/57/ae/55/57ae55d0b58d0bf670dd9ff355c2783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14185" r="2835" b="19148"/>
          <a:stretch>
            <a:fillRect/>
          </a:stretch>
        </p:blipFill>
        <p:spPr bwMode="auto">
          <a:xfrm>
            <a:off x="3342816" y="3263689"/>
            <a:ext cx="2318006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98704" y="2745138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.VnTifani Heavy" panose="020B7200000000000000" pitchFamily="34" charset="0"/>
              </a:rPr>
              <a:t>1</a:t>
            </a:r>
            <a:endParaRPr lang="en-US" sz="2400" dirty="0">
              <a:latin typeface=".VnTifani Heavy" panose="020B72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9600" y="2667000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.VnTifani Heavy" panose="020B7200000000000000" pitchFamily="34" charset="0"/>
              </a:rPr>
              <a:t>2</a:t>
            </a:r>
            <a:endParaRPr lang="en-US" sz="2400" dirty="0">
              <a:latin typeface=".VnTifani Heavy" panose="020B72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1331" y="6325256"/>
            <a:ext cx="436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.VnTifani Heavy" panose="020B7200000000000000" pitchFamily="34" charset="0"/>
              </a:rPr>
              <a:t>4</a:t>
            </a:r>
            <a:endParaRPr lang="en-US" sz="2400" dirty="0">
              <a:latin typeface=".VnTifani Heavy" panose="020B7200000000000000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324600" y="3230797"/>
            <a:ext cx="2665119" cy="3627203"/>
            <a:chOff x="5028067" y="3648623"/>
            <a:chExt cx="2262814" cy="3186299"/>
          </a:xfrm>
        </p:grpSpPr>
        <p:grpSp>
          <p:nvGrpSpPr>
            <p:cNvPr id="41" name="Group 40"/>
            <p:cNvGrpSpPr/>
            <p:nvPr/>
          </p:nvGrpSpPr>
          <p:grpSpPr>
            <a:xfrm>
              <a:off x="5028067" y="3648623"/>
              <a:ext cx="2262814" cy="3186299"/>
              <a:chOff x="4982736" y="3679887"/>
              <a:chExt cx="2262814" cy="3186299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4982736" y="3679887"/>
                <a:ext cx="2262814" cy="3186299"/>
                <a:chOff x="4982736" y="3679887"/>
                <a:chExt cx="2262814" cy="3186299"/>
              </a:xfrm>
            </p:grpSpPr>
            <p:pic>
              <p:nvPicPr>
                <p:cNvPr id="44" name="Content Placeholder 3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012742" y="3679887"/>
                  <a:ext cx="2232808" cy="2999529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  <a:headEnd/>
                  <a:tailEnd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sp>
              <p:nvSpPr>
                <p:cNvPr id="45" name="TextBox 44"/>
                <p:cNvSpPr txBox="1"/>
                <p:nvPr/>
              </p:nvSpPr>
              <p:spPr>
                <a:xfrm>
                  <a:off x="4982736" y="6404521"/>
                  <a:ext cx="42039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atin typeface=".VnTifani Heavy" panose="020B7200000000000000" pitchFamily="34" charset="0"/>
                    </a:rPr>
                    <a:t>5</a:t>
                  </a:r>
                  <a:endParaRPr lang="en-US" sz="2400" dirty="0">
                    <a:latin typeface=".VnTifani Heavy" panose="020B7200000000000000" pitchFamily="34" charset="0"/>
                  </a:endParaRPr>
                </a:p>
              </p:txBody>
            </p:sp>
          </p:grpSp>
          <p:sp>
            <p:nvSpPr>
              <p:cNvPr id="43" name="Up Ribbon 42"/>
              <p:cNvSpPr/>
              <p:nvPr/>
            </p:nvSpPr>
            <p:spPr>
              <a:xfrm>
                <a:off x="5163985" y="6008033"/>
                <a:ext cx="1940171" cy="436289"/>
              </a:xfrm>
              <a:prstGeom prst="ribbon2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8866" y="5922441"/>
              <a:ext cx="1066561" cy="410968"/>
            </a:xfrm>
            <a:prstGeom prst="rect">
              <a:avLst/>
            </a:prstGeom>
          </p:spPr>
        </p:pic>
      </p:grpSp>
      <p:sp>
        <p:nvSpPr>
          <p:cNvPr id="47" name="Double Wave 46"/>
          <p:cNvSpPr/>
          <p:nvPr/>
        </p:nvSpPr>
        <p:spPr bwMode="auto">
          <a:xfrm>
            <a:off x="1249569" y="2511486"/>
            <a:ext cx="5966913" cy="1295118"/>
          </a:xfrm>
          <a:prstGeom prst="doubleWave">
            <a:avLst/>
          </a:prstGeom>
          <a:gradFill flip="none" rotWithShape="1">
            <a:gsLst>
              <a:gs pos="100000">
                <a:schemeClr val="accent5">
                  <a:lumMod val="0"/>
                  <a:lumOff val="100000"/>
                  <a:alpha val="92000"/>
                </a:schemeClr>
              </a:gs>
              <a:gs pos="100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CHO BIẾT TÊN GỌI</a:t>
            </a: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CÁC HÌNH ẢNH TRÊN?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53035"/>
            <a:ext cx="8686800" cy="65532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68676" y="1697862"/>
            <a:ext cx="441325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82550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CHỦ ĐỀ</a:t>
            </a:r>
            <a:r>
              <a:rPr sz="28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1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BIỂU </a:t>
            </a:r>
            <a:r>
              <a:rPr sz="2800" b="1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CẢM CỦA </a:t>
            </a:r>
            <a:r>
              <a:rPr sz="28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MÀU</a:t>
            </a:r>
            <a:r>
              <a:rPr sz="2800" b="1" spc="-13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SẮC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R="83820" algn="ctr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Bài 4: Thiệp </a:t>
            </a:r>
            <a:r>
              <a:rPr sz="2800" b="1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chúc</a:t>
            </a:r>
            <a:r>
              <a:rPr sz="2800" b="1" spc="-5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mừng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26638" y="1147952"/>
            <a:ext cx="24085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252573"/>
                </a:solidFill>
              </a:rPr>
              <a:t>MĨ THUẬT</a:t>
            </a:r>
            <a:r>
              <a:rPr spc="-185" dirty="0">
                <a:solidFill>
                  <a:srgbClr val="252573"/>
                </a:solidFill>
              </a:rPr>
              <a:t> </a:t>
            </a:r>
            <a:r>
              <a:rPr dirty="0">
                <a:solidFill>
                  <a:srgbClr val="252573"/>
                </a:solidFill>
              </a:rPr>
              <a:t>6</a:t>
            </a:r>
            <a:endParaRPr dirty="0">
              <a:solidFill>
                <a:srgbClr val="252573"/>
              </a:solidFill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08532" y="1981200"/>
            <a:ext cx="7554595" cy="3558540"/>
            <a:chOff x="1208532" y="1981200"/>
            <a:chExt cx="7554595" cy="3558540"/>
          </a:xfrm>
        </p:grpSpPr>
        <p:sp>
          <p:nvSpPr>
            <p:cNvPr id="6" name="object 6"/>
            <p:cNvSpPr/>
            <p:nvPr/>
          </p:nvSpPr>
          <p:spPr>
            <a:xfrm>
              <a:off x="6306311" y="1981200"/>
              <a:ext cx="2456688" cy="35585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267200" y="3235452"/>
              <a:ext cx="2895600" cy="20223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208532" y="3235452"/>
              <a:ext cx="2982468" cy="20634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32" y="212726"/>
            <a:ext cx="9319868" cy="549274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1) KHÁM PHÁ HÌNH THỨC </a:t>
            </a:r>
            <a:r>
              <a:rPr lang="en-US" sz="2400" b="1" dirty="0"/>
              <a:t>CỦA</a:t>
            </a:r>
            <a:r>
              <a:rPr lang="en-US" sz="2400" b="1" dirty="0" smtClean="0"/>
              <a:t> THIỆP </a:t>
            </a:r>
            <a:r>
              <a:rPr lang="en-US" sz="2400" b="1" dirty="0"/>
              <a:t>CHÚC </a:t>
            </a:r>
            <a:r>
              <a:rPr lang="en-US" sz="2400" b="1" dirty="0" smtClean="0"/>
              <a:t>MỪNG:</a:t>
            </a:r>
            <a:endParaRPr lang="en-US" sz="2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2746352"/>
            <a:ext cx="2812884" cy="2513096"/>
            <a:chOff x="3022031" y="3182274"/>
            <a:chExt cx="3007167" cy="3523469"/>
          </a:xfrm>
        </p:grpSpPr>
        <p:grpSp>
          <p:nvGrpSpPr>
            <p:cNvPr id="26" name="Group 25"/>
            <p:cNvGrpSpPr/>
            <p:nvPr/>
          </p:nvGrpSpPr>
          <p:grpSpPr>
            <a:xfrm>
              <a:off x="3022031" y="3238662"/>
              <a:ext cx="3007167" cy="3467081"/>
              <a:chOff x="44922" y="3623500"/>
              <a:chExt cx="2355773" cy="3067684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54725" y="3623500"/>
                <a:ext cx="2245970" cy="3067684"/>
                <a:chOff x="102512" y="3668631"/>
                <a:chExt cx="2357483" cy="3008456"/>
              </a:xfrm>
            </p:grpSpPr>
            <p:pic>
              <p:nvPicPr>
                <p:cNvPr id="29" name="Picture 2" descr="Mục này có hình ảnh của: {{ pinTitle }}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2512" y="3668631"/>
                  <a:ext cx="2357483" cy="300845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4" descr="https://i.pinimg.com/564x/d5/6a/28/d56a2812d9ac4ce8f48d17decec79a45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2812" y="4502576"/>
                  <a:ext cx="1879644" cy="1767683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0" cap="sq">
                  <a:solidFill>
                    <a:srgbClr val="FFFFFF"/>
                  </a:solidFill>
                  <a:miter lim="800000"/>
                  <a:headEnd/>
                  <a:tailEnd/>
                </a:ln>
                <a:effectLst>
                  <a:outerShdw blurRad="65000" dist="50800" dir="12900000" kx="195000" ky="145000" algn="tl" rotWithShape="0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360000"/>
                  </a:camera>
                  <a:lightRig rig="twoPt" dir="t">
                    <a:rot lat="0" lon="0" rev="7200000"/>
                  </a:lightRig>
                </a:scene3d>
                <a:sp3d contourW="12700">
                  <a:bevelT w="25400" h="19050"/>
                  <a:contourClr>
                    <a:srgbClr val="969696"/>
                  </a:contourClr>
                </a:sp3d>
              </p:spPr>
            </p:pic>
          </p:grpSp>
          <p:sp>
            <p:nvSpPr>
              <p:cNvPr id="28" name="TextBox 27"/>
              <p:cNvSpPr txBox="1"/>
              <p:nvPr/>
            </p:nvSpPr>
            <p:spPr>
              <a:xfrm>
                <a:off x="44922" y="6211591"/>
                <a:ext cx="342521" cy="408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.VnTifani Heavy" panose="020B7200000000000000" pitchFamily="34" charset="0"/>
                  </a:rPr>
                  <a:t>3</a:t>
                </a:r>
                <a:endParaRPr lang="en-US" sz="2400" dirty="0">
                  <a:latin typeface=".VnTifani Heavy" panose="020B7200000000000000" pitchFamily="34" charset="0"/>
                </a:endParaRPr>
              </a:p>
            </p:txBody>
          </p:sp>
        </p:grpSp>
        <p:pic>
          <p:nvPicPr>
            <p:cNvPr id="31" name="Picture 6" descr="https://i.pinimg.com/564x/57/ae/55/57ae55d0b58d0bf670dd9ff355c2783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7" t="14185" r="2835" b="19148"/>
            <a:stretch>
              <a:fillRect/>
            </a:stretch>
          </p:blipFill>
          <p:spPr bwMode="auto">
            <a:xfrm>
              <a:off x="3253003" y="3182274"/>
              <a:ext cx="2538049" cy="122403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oup 42"/>
          <p:cNvGrpSpPr/>
          <p:nvPr/>
        </p:nvGrpSpPr>
        <p:grpSpPr>
          <a:xfrm>
            <a:off x="76200" y="669323"/>
            <a:ext cx="2873104" cy="1961040"/>
            <a:chOff x="76200" y="505351"/>
            <a:chExt cx="3719302" cy="27462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505351"/>
              <a:ext cx="3719302" cy="2598288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32" name="TextBox 31"/>
            <p:cNvSpPr txBox="1"/>
            <p:nvPr/>
          </p:nvSpPr>
          <p:spPr>
            <a:xfrm>
              <a:off x="251124" y="2605083"/>
              <a:ext cx="537282" cy="64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.VnTifani Heavy" panose="020B7200000000000000" pitchFamily="34" charset="0"/>
                </a:rPr>
                <a:t>1</a:t>
              </a:r>
              <a:endParaRPr lang="en-US" sz="2400" dirty="0">
                <a:latin typeface=".VnTifani Heavy" panose="020B7200000000000000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763081" y="650934"/>
            <a:ext cx="3274765" cy="1914942"/>
            <a:chOff x="4151817" y="50924"/>
            <a:chExt cx="4493965" cy="2947784"/>
          </a:xfrm>
        </p:grpSpPr>
        <p:grpSp>
          <p:nvGrpSpPr>
            <p:cNvPr id="19" name="Group 18"/>
            <p:cNvGrpSpPr/>
            <p:nvPr/>
          </p:nvGrpSpPr>
          <p:grpSpPr>
            <a:xfrm>
              <a:off x="4151817" y="50924"/>
              <a:ext cx="4493965" cy="2947784"/>
              <a:chOff x="4167716" y="50924"/>
              <a:chExt cx="4493965" cy="2947784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4167716" y="50924"/>
                <a:ext cx="4493965" cy="2947784"/>
                <a:chOff x="4118651" y="704679"/>
                <a:chExt cx="4493965" cy="2523566"/>
              </a:xfrm>
            </p:grpSpPr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8651" y="704679"/>
                  <a:ext cx="4493965" cy="2523566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sp>
              <p:nvSpPr>
                <p:cNvPr id="25" name="TextBox 24"/>
                <p:cNvSpPr txBox="1"/>
                <p:nvPr/>
              </p:nvSpPr>
              <p:spPr>
                <a:xfrm rot="20953220">
                  <a:off x="4867408" y="2376035"/>
                  <a:ext cx="1829005" cy="7706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CHÀO MỪNG</a:t>
                  </a:r>
                  <a:endParaRPr lang="en-US" sz="1600" b="1" dirty="0" smtClean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/>
                  <a:r>
                    <a:rPr lang="en-US" sz="1600" b="1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20/11</a:t>
                  </a:r>
                  <a:endParaRPr lang="en-US" sz="16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1" name="4-Point Star 20"/>
              <p:cNvSpPr/>
              <p:nvPr/>
            </p:nvSpPr>
            <p:spPr>
              <a:xfrm rot="2072328">
                <a:off x="7871551" y="1364970"/>
                <a:ext cx="464061" cy="503091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4-Point Star 21"/>
              <p:cNvSpPr/>
              <p:nvPr/>
            </p:nvSpPr>
            <p:spPr>
              <a:xfrm rot="3576759">
                <a:off x="8479979" y="1700720"/>
                <a:ext cx="161728" cy="197196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4-Point Star 22"/>
              <p:cNvSpPr/>
              <p:nvPr/>
            </p:nvSpPr>
            <p:spPr>
              <a:xfrm rot="1063671">
                <a:off x="7963546" y="1062555"/>
                <a:ext cx="235804" cy="235465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4317677" y="2270985"/>
              <a:ext cx="4026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.VnTifani Heavy" panose="020B7200000000000000" pitchFamily="34" charset="0"/>
                </a:rPr>
                <a:t>2</a:t>
              </a:r>
              <a:endParaRPr lang="en-US" sz="2400" dirty="0">
                <a:latin typeface=".VnTifani Heavy" panose="020B7200000000000000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62033" y="259967"/>
            <a:ext cx="2587955" cy="2489192"/>
            <a:chOff x="76200" y="3178765"/>
            <a:chExt cx="2873104" cy="3467082"/>
          </a:xfrm>
        </p:grpSpPr>
        <p:grpSp>
          <p:nvGrpSpPr>
            <p:cNvPr id="14" name="Group 13"/>
            <p:cNvGrpSpPr/>
            <p:nvPr/>
          </p:nvGrpSpPr>
          <p:grpSpPr>
            <a:xfrm>
              <a:off x="76200" y="3178765"/>
              <a:ext cx="2873104" cy="3467082"/>
              <a:chOff x="3581400" y="3505200"/>
              <a:chExt cx="2429380" cy="322309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581400" y="3505200"/>
                <a:ext cx="2429380" cy="3223097"/>
                <a:chOff x="5715000" y="152400"/>
                <a:chExt cx="4119563" cy="4633663"/>
              </a:xfrm>
            </p:grpSpPr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15000" y="152400"/>
                  <a:ext cx="4119563" cy="4633663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01600" cap="sq">
                  <a:solidFill>
                    <a:srgbClr val="FDFDFD"/>
                  </a:solidFill>
                  <a:miter lim="800000"/>
                  <a:headEnd/>
                  <a:tailEnd/>
                </a:ln>
                <a:effectLst>
                  <a:outerShdw blurRad="57150" dist="37500" dir="7560000" sy="98000" kx="110000" ky="200000" algn="tl" rotWithShape="0">
                    <a:srgbClr val="000000">
                      <a:alpha val="20000"/>
                    </a:srgbClr>
                  </a:outerShdw>
                </a:effectLst>
                <a:scene3d>
                  <a:camera prst="perspectiveRelaxed">
                    <a:rot lat="18960000" lon="0" rev="0"/>
                  </a:camera>
                  <a:lightRig rig="twoPt" dir="t">
                    <a:rot lat="0" lon="0" rev="7200000"/>
                  </a:lightRig>
                </a:scene3d>
                <a:sp3d prstMaterial="matte">
                  <a:bevelT w="22860" h="12700"/>
                  <a:contourClr>
                    <a:srgbClr val="FFFFFF"/>
                  </a:contourClr>
                </a:sp3d>
              </p:spPr>
            </p:pic>
            <p:sp>
              <p:nvSpPr>
                <p:cNvPr id="18" name="Double Wave 17"/>
                <p:cNvSpPr/>
                <p:nvPr/>
              </p:nvSpPr>
              <p:spPr>
                <a:xfrm rot="20982222">
                  <a:off x="6525112" y="1058016"/>
                  <a:ext cx="2569447" cy="1449182"/>
                </a:xfrm>
                <a:prstGeom prst="doubleWave">
                  <a:avLst/>
                </a:prstGeom>
                <a:solidFill>
                  <a:srgbClr val="E4E2E7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121" t="23131" r="13121" b="22776"/>
              <a:stretch>
                <a:fillRect/>
              </a:stretch>
            </p:blipFill>
            <p:spPr>
              <a:xfrm rot="21303773">
                <a:off x="3907487" y="4382000"/>
                <a:ext cx="1623598" cy="69408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sp>
          <p:nvSpPr>
            <p:cNvPr id="34" name="TextBox 33"/>
            <p:cNvSpPr txBox="1"/>
            <p:nvPr/>
          </p:nvSpPr>
          <p:spPr>
            <a:xfrm>
              <a:off x="189213" y="5708109"/>
              <a:ext cx="436142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.VnTifani Heavy" panose="020B7200000000000000" pitchFamily="34" charset="0"/>
                </a:rPr>
                <a:t>4</a:t>
              </a:r>
              <a:endParaRPr lang="en-US" sz="2400" dirty="0">
                <a:latin typeface=".VnTifani Heavy" panose="020B7200000000000000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 rot="21163998">
            <a:off x="3114892" y="2793368"/>
            <a:ext cx="2490564" cy="2437608"/>
            <a:chOff x="4961299" y="3648623"/>
            <a:chExt cx="2329582" cy="2999529"/>
          </a:xfrm>
        </p:grpSpPr>
        <p:grpSp>
          <p:nvGrpSpPr>
            <p:cNvPr id="36" name="Group 35"/>
            <p:cNvGrpSpPr/>
            <p:nvPr/>
          </p:nvGrpSpPr>
          <p:grpSpPr>
            <a:xfrm>
              <a:off x="4961299" y="3648623"/>
              <a:ext cx="2329582" cy="2999529"/>
              <a:chOff x="4915968" y="3679887"/>
              <a:chExt cx="2329582" cy="2999529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915968" y="3679887"/>
                <a:ext cx="2329582" cy="2999529"/>
                <a:chOff x="4915968" y="3679887"/>
                <a:chExt cx="2329582" cy="2999529"/>
              </a:xfrm>
            </p:grpSpPr>
            <p:pic>
              <p:nvPicPr>
                <p:cNvPr id="40" name="Content Placeholder 3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012742" y="3679887"/>
                  <a:ext cx="2232808" cy="2999529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  <a:headEnd/>
                  <a:tailEnd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sp>
              <p:nvSpPr>
                <p:cNvPr id="41" name="TextBox 40"/>
                <p:cNvSpPr txBox="1"/>
                <p:nvPr/>
              </p:nvSpPr>
              <p:spPr>
                <a:xfrm>
                  <a:off x="4915968" y="6166929"/>
                  <a:ext cx="42039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atin typeface=".VnTifani Heavy" panose="020B7200000000000000" pitchFamily="34" charset="0"/>
                    </a:rPr>
                    <a:t>5</a:t>
                  </a:r>
                  <a:endParaRPr lang="en-US" sz="2400" dirty="0">
                    <a:latin typeface=".VnTifani Heavy" panose="020B7200000000000000" pitchFamily="34" charset="0"/>
                  </a:endParaRPr>
                </a:p>
              </p:txBody>
            </p:sp>
          </p:grpSp>
          <p:sp>
            <p:nvSpPr>
              <p:cNvPr id="39" name="Up Ribbon 38"/>
              <p:cNvSpPr/>
              <p:nvPr/>
            </p:nvSpPr>
            <p:spPr>
              <a:xfrm>
                <a:off x="5163985" y="6008033"/>
                <a:ext cx="1940171" cy="436289"/>
              </a:xfrm>
              <a:prstGeom prst="ribbon2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69"/>
            <a:stretch>
              <a:fillRect/>
            </a:stretch>
          </p:blipFill>
          <p:spPr>
            <a:xfrm>
              <a:off x="5690659" y="6008381"/>
              <a:ext cx="1039111" cy="2634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7" name="Group 6"/>
          <p:cNvGrpSpPr/>
          <p:nvPr/>
        </p:nvGrpSpPr>
        <p:grpSpPr>
          <a:xfrm>
            <a:off x="5915320" y="2646291"/>
            <a:ext cx="3090906" cy="2597200"/>
            <a:chOff x="6053094" y="4158529"/>
            <a:chExt cx="3090906" cy="2597200"/>
          </a:xfrm>
        </p:grpSpPr>
        <p:grpSp>
          <p:nvGrpSpPr>
            <p:cNvPr id="4" name="Group 3"/>
            <p:cNvGrpSpPr/>
            <p:nvPr/>
          </p:nvGrpSpPr>
          <p:grpSpPr>
            <a:xfrm>
              <a:off x="6053094" y="4158529"/>
              <a:ext cx="3090906" cy="2597200"/>
              <a:chOff x="6096408" y="4061437"/>
              <a:chExt cx="2289215" cy="2796563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1282"/>
              <a:stretch>
                <a:fillRect/>
              </a:stretch>
            </p:blipFill>
            <p:spPr>
              <a:xfrm>
                <a:off x="6110242" y="4061437"/>
                <a:ext cx="2275381" cy="2791384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6096408" y="6396335"/>
                <a:ext cx="9815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.VnTifani Heavy" panose="020B7200000000000000" pitchFamily="34" charset="0"/>
                  </a:rPr>
                  <a:t>6</a:t>
                </a:r>
                <a:endParaRPr lang="en-US" sz="2400" dirty="0">
                  <a:latin typeface=".VnTifani Heavy" panose="020B7200000000000000" pitchFamily="34" charset="0"/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00" t="10526" r="26000" b="15263"/>
            <a:stretch>
              <a:fillRect/>
            </a:stretch>
          </p:blipFill>
          <p:spPr>
            <a:xfrm rot="21344777">
              <a:off x="7781767" y="5191050"/>
              <a:ext cx="676514" cy="728463"/>
            </a:xfrm>
            <a:prstGeom prst="rect">
              <a:avLst/>
            </a:prstGeom>
          </p:spPr>
        </p:pic>
      </p:grpSp>
      <p:sp>
        <p:nvSpPr>
          <p:cNvPr id="49" name="Double Wave 48"/>
          <p:cNvSpPr/>
          <p:nvPr/>
        </p:nvSpPr>
        <p:spPr bwMode="auto">
          <a:xfrm>
            <a:off x="297475" y="5368664"/>
            <a:ext cx="8565610" cy="1363355"/>
          </a:xfrm>
          <a:prstGeom prst="doubleWave">
            <a:avLst/>
          </a:prstGeom>
          <a:gradFill flip="none" rotWithShape="1">
            <a:gsLst>
              <a:gs pos="100000">
                <a:schemeClr val="accent5">
                  <a:lumMod val="0"/>
                  <a:lumOff val="100000"/>
                  <a:alpha val="92000"/>
                </a:schemeClr>
              </a:gs>
              <a:gs pos="100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1" hangingPunct="1"/>
            <a:r>
              <a:rPr lang="en-US" sz="2800" b="1" i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EM HÃY CHO BIẾT HÌNH THỨC, </a:t>
            </a:r>
            <a:r>
              <a:rPr lang="en-US" sz="2800" b="1" i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NỘI </a:t>
            </a:r>
            <a:r>
              <a:rPr lang="en-US" sz="2800" b="1" i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DUNG, HÌNH DÁNG, KIỂU CHỮ, HÌNH ẢNH MINH HỌA TRÊN THIỆP?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Double Wave 53"/>
          <p:cNvSpPr/>
          <p:nvPr/>
        </p:nvSpPr>
        <p:spPr bwMode="auto">
          <a:xfrm>
            <a:off x="305789" y="5334000"/>
            <a:ext cx="8548982" cy="1363355"/>
          </a:xfrm>
          <a:prstGeom prst="doubleWave">
            <a:avLst/>
          </a:prstGeom>
          <a:gradFill flip="none" rotWithShape="1">
            <a:gsLst>
              <a:gs pos="100000">
                <a:schemeClr val="accent5">
                  <a:lumMod val="0"/>
                  <a:lumOff val="100000"/>
                  <a:alpha val="92000"/>
                </a:schemeClr>
              </a:gs>
              <a:gs pos="100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1" hangingPunct="1"/>
            <a:r>
              <a:rPr lang="en-US" sz="3000" b="1" i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HÌNH THỨC:</a:t>
            </a:r>
            <a:r>
              <a:rPr lang="en-US" sz="3000" dirty="0" smtClean="0">
                <a:solidFill>
                  <a:srgbClr val="C00000"/>
                </a:solidFill>
              </a:rPr>
              <a:t> </a:t>
            </a:r>
            <a:r>
              <a:rPr lang="en-US" sz="3000" i="1" dirty="0" smtClean="0">
                <a:latin typeface="+mn-lt"/>
              </a:rPr>
              <a:t>-</a:t>
            </a:r>
            <a:r>
              <a:rPr lang="en-US" sz="3000" i="1" dirty="0" err="1" smtClean="0">
                <a:latin typeface="+mn-lt"/>
              </a:rPr>
              <a:t>Trên</a:t>
            </a:r>
            <a:r>
              <a:rPr lang="en-US" sz="3000" dirty="0" smtClean="0">
                <a:latin typeface="+mn-lt"/>
              </a:rPr>
              <a:t> </a:t>
            </a:r>
            <a:r>
              <a:rPr lang="en-US" sz="3000" i="1" dirty="0" err="1" smtClean="0">
                <a:latin typeface="+mn-lt"/>
              </a:rPr>
              <a:t>thiệp</a:t>
            </a:r>
            <a:r>
              <a:rPr lang="en-US" sz="3000" i="1" dirty="0" smtClean="0">
                <a:latin typeface="+mn-lt"/>
              </a:rPr>
              <a:t> </a:t>
            </a:r>
            <a:r>
              <a:rPr lang="en-US" sz="3000" i="1" dirty="0" err="1" smtClean="0">
                <a:latin typeface="+mn-lt"/>
              </a:rPr>
              <a:t>trình</a:t>
            </a:r>
            <a:r>
              <a:rPr lang="en-US" sz="3000" i="1" dirty="0" smtClean="0">
                <a:latin typeface="+mn-lt"/>
              </a:rPr>
              <a:t> </a:t>
            </a:r>
            <a:r>
              <a:rPr lang="en-US" sz="3000" i="1" dirty="0" err="1" smtClean="0">
                <a:latin typeface="+mn-lt"/>
              </a:rPr>
              <a:t>bày</a:t>
            </a:r>
            <a:r>
              <a:rPr lang="en-US" sz="3000" i="1" dirty="0" smtClean="0">
                <a:latin typeface="+mn-lt"/>
              </a:rPr>
              <a:t> </a:t>
            </a:r>
            <a:r>
              <a:rPr lang="en-US" sz="3000" i="1" dirty="0" err="1" smtClean="0">
                <a:latin typeface="+mn-lt"/>
              </a:rPr>
              <a:t>gồm</a:t>
            </a:r>
            <a:r>
              <a:rPr lang="en-US" sz="3000" i="1" dirty="0" smtClean="0">
                <a:latin typeface="+mn-lt"/>
              </a:rPr>
              <a:t>: </a:t>
            </a:r>
            <a:r>
              <a:rPr lang="en-US" sz="3000" i="1" dirty="0" err="1" smtClean="0">
                <a:latin typeface="+mn-lt"/>
              </a:rPr>
              <a:t>nội</a:t>
            </a:r>
            <a:r>
              <a:rPr lang="en-US" sz="3000" i="1" dirty="0" smtClean="0">
                <a:latin typeface="+mn-lt"/>
              </a:rPr>
              <a:t> dung </a:t>
            </a:r>
            <a:endParaRPr lang="en-US" sz="3000" i="1" dirty="0" smtClean="0">
              <a:latin typeface="+mn-lt"/>
            </a:endParaRPr>
          </a:p>
          <a:p>
            <a:pPr algn="ctr" eaLnBrk="1" hangingPunct="1"/>
            <a:r>
              <a:rPr lang="en-US" sz="3000" i="1" dirty="0" err="1" smtClean="0">
                <a:latin typeface="+mn-lt"/>
              </a:rPr>
              <a:t>chúc</a:t>
            </a:r>
            <a:r>
              <a:rPr lang="en-US" sz="3000" i="1" dirty="0" smtClean="0">
                <a:latin typeface="+mn-lt"/>
              </a:rPr>
              <a:t> </a:t>
            </a:r>
            <a:r>
              <a:rPr lang="en-US" sz="3000" i="1" dirty="0" err="1" smtClean="0">
                <a:latin typeface="+mn-lt"/>
              </a:rPr>
              <a:t>mừng</a:t>
            </a:r>
            <a:r>
              <a:rPr lang="en-US" sz="3000" i="1" dirty="0" smtClean="0">
                <a:latin typeface="+mn-lt"/>
              </a:rPr>
              <a:t>, </a:t>
            </a:r>
            <a:r>
              <a:rPr lang="en-US" sz="3000" i="1" dirty="0" err="1" smtClean="0">
                <a:latin typeface="+mn-lt"/>
              </a:rPr>
              <a:t>hình</a:t>
            </a:r>
            <a:r>
              <a:rPr lang="en-US" sz="3000" i="1" dirty="0" smtClean="0">
                <a:latin typeface="+mn-lt"/>
              </a:rPr>
              <a:t> </a:t>
            </a:r>
            <a:r>
              <a:rPr lang="en-US" sz="3000" i="1" dirty="0" err="1" smtClean="0">
                <a:latin typeface="+mn-lt"/>
              </a:rPr>
              <a:t>ảnh</a:t>
            </a:r>
            <a:r>
              <a:rPr lang="en-US" sz="3000" i="1" dirty="0" smtClean="0">
                <a:latin typeface="+mn-lt"/>
              </a:rPr>
              <a:t> </a:t>
            </a:r>
            <a:r>
              <a:rPr lang="en-US" sz="3000" i="1" dirty="0" err="1" smtClean="0">
                <a:latin typeface="+mn-lt"/>
              </a:rPr>
              <a:t>biểu</a:t>
            </a:r>
            <a:r>
              <a:rPr lang="en-US" sz="3000" i="1" dirty="0" smtClean="0">
                <a:latin typeface="+mn-lt"/>
              </a:rPr>
              <a:t> </a:t>
            </a:r>
            <a:r>
              <a:rPr lang="en-US" sz="3000" i="1" dirty="0" err="1" smtClean="0">
                <a:latin typeface="+mn-lt"/>
              </a:rPr>
              <a:t>trưng</a:t>
            </a:r>
            <a:r>
              <a:rPr lang="en-US" sz="3000" i="1" dirty="0" smtClean="0">
                <a:latin typeface="+mn-lt"/>
              </a:rPr>
              <a:t>, </a:t>
            </a:r>
            <a:r>
              <a:rPr lang="en-US" sz="3000" i="1" dirty="0" err="1" smtClean="0">
                <a:latin typeface="+mn-lt"/>
              </a:rPr>
              <a:t>ngày-tháng</a:t>
            </a:r>
            <a:r>
              <a:rPr lang="en-US" sz="3000" i="1" dirty="0" smtClean="0">
                <a:latin typeface="+mn-lt"/>
              </a:rPr>
              <a:t>, </a:t>
            </a:r>
            <a:r>
              <a:rPr lang="en-US" sz="3000" i="1" dirty="0" err="1" smtClean="0">
                <a:latin typeface="+mn-lt"/>
              </a:rPr>
              <a:t>năm</a:t>
            </a:r>
            <a:r>
              <a:rPr lang="en-US" sz="3000" i="1" dirty="0" smtClean="0">
                <a:latin typeface="+mn-lt"/>
              </a:rPr>
              <a:t>…</a:t>
            </a:r>
            <a:endParaRPr lang="en-US" sz="3000" i="1" dirty="0" smtClean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Double Wave 49"/>
          <p:cNvSpPr/>
          <p:nvPr/>
        </p:nvSpPr>
        <p:spPr bwMode="auto">
          <a:xfrm>
            <a:off x="304800" y="5334000"/>
            <a:ext cx="8548982" cy="1363355"/>
          </a:xfrm>
          <a:prstGeom prst="doubleWave">
            <a:avLst/>
          </a:prstGeom>
          <a:gradFill flip="none" rotWithShape="1">
            <a:gsLst>
              <a:gs pos="100000">
                <a:schemeClr val="accent5">
                  <a:lumMod val="0"/>
                  <a:lumOff val="100000"/>
                  <a:alpha val="92000"/>
                </a:schemeClr>
              </a:gs>
              <a:gs pos="100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1" hangingPunct="1"/>
            <a:r>
              <a:rPr lang="en-US" sz="3200" b="1" i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NỘI DUNG</a:t>
            </a:r>
            <a:r>
              <a:rPr lang="en-US" sz="3000" b="1" i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en-US" sz="3000" dirty="0" smtClean="0">
                <a:solidFill>
                  <a:srgbClr val="C00000"/>
                </a:solidFill>
              </a:rPr>
              <a:t> </a:t>
            </a:r>
            <a:r>
              <a:rPr lang="en-US" sz="3000" dirty="0" err="1" smtClean="0">
                <a:latin typeface="+mn-lt"/>
              </a:rPr>
              <a:t>thể</a:t>
            </a:r>
            <a:r>
              <a:rPr lang="en-US" sz="3000" dirty="0" smtClean="0">
                <a:latin typeface="+mn-lt"/>
              </a:rPr>
              <a:t> </a:t>
            </a:r>
            <a:r>
              <a:rPr lang="en-US" sz="3000" dirty="0" err="1" smtClean="0">
                <a:latin typeface="+mn-lt"/>
              </a:rPr>
              <a:t>hiện</a:t>
            </a:r>
            <a:r>
              <a:rPr lang="en-US" sz="3000" dirty="0" smtClean="0">
                <a:latin typeface="+mn-lt"/>
              </a:rPr>
              <a:t> </a:t>
            </a:r>
            <a:r>
              <a:rPr lang="en-US" sz="3000" dirty="0" err="1" smtClean="0">
                <a:latin typeface="+mn-lt"/>
              </a:rPr>
              <a:t>những</a:t>
            </a:r>
            <a:r>
              <a:rPr lang="en-US" sz="3000" dirty="0" smtClean="0">
                <a:latin typeface="+mn-lt"/>
              </a:rPr>
              <a:t> </a:t>
            </a:r>
            <a:r>
              <a:rPr lang="en-US" sz="3000" dirty="0" err="1" smtClean="0">
                <a:latin typeface="+mn-lt"/>
              </a:rPr>
              <a:t>lời</a:t>
            </a:r>
            <a:r>
              <a:rPr lang="en-US" sz="3000" dirty="0" smtClean="0">
                <a:latin typeface="+mn-lt"/>
              </a:rPr>
              <a:t> </a:t>
            </a:r>
            <a:r>
              <a:rPr lang="en-US" sz="3000" dirty="0" err="1" smtClean="0">
                <a:latin typeface="+mn-lt"/>
              </a:rPr>
              <a:t>chúc</a:t>
            </a:r>
            <a:r>
              <a:rPr lang="en-US" sz="3000" dirty="0" smtClean="0">
                <a:latin typeface="+mn-lt"/>
              </a:rPr>
              <a:t>, </a:t>
            </a:r>
            <a:r>
              <a:rPr lang="en-US" sz="3000" dirty="0" err="1" smtClean="0">
                <a:latin typeface="+mn-lt"/>
              </a:rPr>
              <a:t>chào</a:t>
            </a:r>
            <a:r>
              <a:rPr lang="en-US" sz="3000" dirty="0" smtClean="0">
                <a:latin typeface="+mn-lt"/>
              </a:rPr>
              <a:t> </a:t>
            </a:r>
            <a:r>
              <a:rPr lang="en-US" sz="3000" dirty="0" err="1" smtClean="0">
                <a:latin typeface="+mn-lt"/>
              </a:rPr>
              <a:t>mừng</a:t>
            </a:r>
            <a:r>
              <a:rPr lang="en-US" sz="3000" dirty="0" smtClean="0">
                <a:latin typeface="+mn-lt"/>
              </a:rPr>
              <a:t>… </a:t>
            </a:r>
            <a:r>
              <a:rPr lang="en-US" sz="3000" dirty="0" err="1" smtClean="0">
                <a:latin typeface="+mn-lt"/>
              </a:rPr>
              <a:t>ngắn</a:t>
            </a:r>
            <a:r>
              <a:rPr lang="en-US" sz="3000" dirty="0" smtClean="0">
                <a:latin typeface="+mn-lt"/>
              </a:rPr>
              <a:t> </a:t>
            </a:r>
            <a:r>
              <a:rPr lang="en-US" sz="3000" dirty="0" err="1" smtClean="0">
                <a:latin typeface="+mn-lt"/>
              </a:rPr>
              <a:t>gọn</a:t>
            </a:r>
            <a:r>
              <a:rPr lang="en-US" sz="3000" dirty="0" smtClean="0">
                <a:latin typeface="+mn-lt"/>
              </a:rPr>
              <a:t> </a:t>
            </a:r>
            <a:r>
              <a:rPr lang="en-US" sz="3000" dirty="0" err="1" smtClean="0">
                <a:latin typeface="+mn-lt"/>
              </a:rPr>
              <a:t>của</a:t>
            </a:r>
            <a:r>
              <a:rPr lang="en-US" sz="3000" dirty="0" smtClean="0">
                <a:latin typeface="+mn-lt"/>
              </a:rPr>
              <a:t> </a:t>
            </a:r>
            <a:r>
              <a:rPr lang="en-US" sz="3000" dirty="0" err="1" smtClean="0">
                <a:latin typeface="+mn-lt"/>
              </a:rPr>
              <a:t>người</a:t>
            </a:r>
            <a:r>
              <a:rPr lang="en-US" sz="3000" dirty="0" smtClean="0">
                <a:latin typeface="+mn-lt"/>
              </a:rPr>
              <a:t> </a:t>
            </a:r>
            <a:r>
              <a:rPr lang="en-US" sz="3000" dirty="0" err="1" smtClean="0">
                <a:latin typeface="+mn-lt"/>
              </a:rPr>
              <a:t>tặng</a:t>
            </a:r>
            <a:r>
              <a:rPr lang="en-US" sz="3000" dirty="0" smtClean="0">
                <a:latin typeface="+mn-lt"/>
              </a:rPr>
              <a:t> </a:t>
            </a:r>
            <a:r>
              <a:rPr lang="en-US" sz="3000" dirty="0" err="1" smtClean="0">
                <a:latin typeface="+mn-lt"/>
              </a:rPr>
              <a:t>phải</a:t>
            </a:r>
            <a:r>
              <a:rPr lang="en-US" sz="3000" dirty="0" smtClean="0">
                <a:latin typeface="+mn-lt"/>
              </a:rPr>
              <a:t> </a:t>
            </a:r>
            <a:r>
              <a:rPr lang="en-US" sz="3000" dirty="0" err="1" smtClean="0">
                <a:latin typeface="+mn-lt"/>
              </a:rPr>
              <a:t>tương</a:t>
            </a:r>
            <a:r>
              <a:rPr lang="en-US" sz="3000" dirty="0" smtClean="0">
                <a:latin typeface="+mn-lt"/>
              </a:rPr>
              <a:t> </a:t>
            </a:r>
            <a:r>
              <a:rPr lang="en-US" sz="3000" dirty="0" err="1" smtClean="0">
                <a:latin typeface="+mn-lt"/>
              </a:rPr>
              <a:t>ứng</a:t>
            </a:r>
            <a:r>
              <a:rPr lang="en-US" sz="3000" dirty="0" smtClean="0">
                <a:latin typeface="+mn-lt"/>
              </a:rPr>
              <a:t> </a:t>
            </a:r>
            <a:r>
              <a:rPr lang="en-US" sz="3000" dirty="0" err="1" smtClean="0">
                <a:latin typeface="+mn-lt"/>
              </a:rPr>
              <a:t>với</a:t>
            </a:r>
            <a:r>
              <a:rPr lang="en-US" sz="3000" dirty="0" smtClean="0">
                <a:latin typeface="+mn-lt"/>
              </a:rPr>
              <a:t> </a:t>
            </a:r>
            <a:r>
              <a:rPr lang="en-US" sz="3000" dirty="0" err="1" smtClean="0">
                <a:latin typeface="+mn-lt"/>
              </a:rPr>
              <a:t>ngày</a:t>
            </a:r>
            <a:r>
              <a:rPr lang="en-US" sz="3000" dirty="0" smtClean="0">
                <a:latin typeface="+mn-lt"/>
              </a:rPr>
              <a:t> </a:t>
            </a:r>
            <a:r>
              <a:rPr lang="en-US" sz="3000" dirty="0" err="1" smtClean="0">
                <a:latin typeface="+mn-lt"/>
              </a:rPr>
              <a:t>lễ</a:t>
            </a:r>
            <a:r>
              <a:rPr lang="en-US" sz="3000" dirty="0">
                <a:latin typeface="+mn-lt"/>
              </a:rPr>
              <a:t>.</a:t>
            </a:r>
            <a:r>
              <a:rPr lang="en-US" sz="3000" dirty="0" smtClean="0">
                <a:latin typeface="+mn-lt"/>
              </a:rPr>
              <a:t> </a:t>
            </a:r>
            <a:endParaRPr lang="en-US" sz="3000" dirty="0" smtClean="0">
              <a:latin typeface="+mn-lt"/>
            </a:endParaRPr>
          </a:p>
        </p:txBody>
      </p:sp>
      <p:sp>
        <p:nvSpPr>
          <p:cNvPr id="55" name="Double Wave 54"/>
          <p:cNvSpPr/>
          <p:nvPr/>
        </p:nvSpPr>
        <p:spPr bwMode="auto">
          <a:xfrm>
            <a:off x="297475" y="5342245"/>
            <a:ext cx="8572311" cy="1363355"/>
          </a:xfrm>
          <a:prstGeom prst="doubleWave">
            <a:avLst/>
          </a:prstGeom>
          <a:gradFill flip="none" rotWithShape="1">
            <a:gsLst>
              <a:gs pos="100000">
                <a:schemeClr val="accent5">
                  <a:lumMod val="0"/>
                  <a:lumOff val="100000"/>
                  <a:alpha val="92000"/>
                </a:schemeClr>
              </a:gs>
              <a:gs pos="100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1" hangingPunct="1"/>
            <a:r>
              <a:rPr lang="en-US" sz="3200" b="1" i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HÌNH DÁNG: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latin typeface="+mn-lt"/>
              </a:rPr>
              <a:t>đa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dạng</a:t>
            </a:r>
            <a:r>
              <a:rPr lang="en-US" sz="3200" dirty="0" smtClean="0">
                <a:latin typeface="+mn-lt"/>
              </a:rPr>
              <a:t> - </a:t>
            </a:r>
            <a:r>
              <a:rPr lang="en-US" sz="3200" dirty="0" err="1" smtClean="0">
                <a:latin typeface="+mn-lt"/>
              </a:rPr>
              <a:t>vuông</a:t>
            </a:r>
            <a:r>
              <a:rPr lang="en-US" sz="3200" dirty="0" smtClean="0">
                <a:latin typeface="+mn-lt"/>
              </a:rPr>
              <a:t>, </a:t>
            </a:r>
            <a:r>
              <a:rPr lang="en-US" sz="3200" dirty="0" err="1" smtClean="0">
                <a:latin typeface="+mn-lt"/>
              </a:rPr>
              <a:t>chữ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nhật</a:t>
            </a:r>
            <a:r>
              <a:rPr lang="en-US" sz="3200" dirty="0" smtClean="0">
                <a:latin typeface="+mn-lt"/>
              </a:rPr>
              <a:t>, </a:t>
            </a:r>
            <a:r>
              <a:rPr lang="en-US" sz="3200" dirty="0" err="1" smtClean="0">
                <a:latin typeface="+mn-lt"/>
              </a:rPr>
              <a:t>trái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tim</a:t>
            </a:r>
            <a:r>
              <a:rPr lang="en-US" sz="3200" dirty="0" smtClean="0">
                <a:latin typeface="+mn-lt"/>
              </a:rPr>
              <a:t>, </a:t>
            </a:r>
            <a:r>
              <a:rPr lang="en-US" sz="3200" dirty="0" err="1" smtClean="0">
                <a:latin typeface="+mn-lt"/>
              </a:rPr>
              <a:t>hình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ảnh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biểu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trưng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cho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ngày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chúc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mừng</a:t>
            </a:r>
            <a:r>
              <a:rPr lang="en-US" sz="3200" dirty="0" smtClean="0">
                <a:latin typeface="+mn-lt"/>
              </a:rPr>
              <a:t>…</a:t>
            </a:r>
            <a:endParaRPr lang="en-US" sz="3200" b="1" dirty="0" smtClean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6" name="Double Wave 55"/>
          <p:cNvSpPr/>
          <p:nvPr/>
        </p:nvSpPr>
        <p:spPr bwMode="auto">
          <a:xfrm>
            <a:off x="304800" y="5342245"/>
            <a:ext cx="8574401" cy="1363355"/>
          </a:xfrm>
          <a:prstGeom prst="doubleWave">
            <a:avLst/>
          </a:prstGeom>
          <a:gradFill flip="none" rotWithShape="1">
            <a:gsLst>
              <a:gs pos="100000">
                <a:schemeClr val="accent5">
                  <a:lumMod val="0"/>
                  <a:lumOff val="100000"/>
                  <a:alpha val="92000"/>
                </a:schemeClr>
              </a:gs>
              <a:gs pos="100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1" hangingPunct="1"/>
            <a:r>
              <a:rPr lang="en-US" sz="3200" b="1" i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KIỂU CHỮ: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Sử dụng nhiều kiểu chữ khác nhau (chữ </a:t>
            </a:r>
            <a:r>
              <a:rPr lang="vi-V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hoa, in thường, cách điệu</a:t>
            </a:r>
            <a:r>
              <a:rPr lang="vi-V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 i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Double Wave 57"/>
          <p:cNvSpPr/>
          <p:nvPr/>
        </p:nvSpPr>
        <p:spPr bwMode="auto">
          <a:xfrm>
            <a:off x="178529" y="5299666"/>
            <a:ext cx="8813071" cy="1482134"/>
          </a:xfrm>
          <a:prstGeom prst="doubleWave">
            <a:avLst/>
          </a:prstGeom>
          <a:gradFill flip="none" rotWithShape="1">
            <a:gsLst>
              <a:gs pos="100000">
                <a:schemeClr val="accent5">
                  <a:lumMod val="0"/>
                  <a:lumOff val="100000"/>
                  <a:alpha val="92000"/>
                </a:schemeClr>
              </a:gs>
              <a:gs pos="100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1" hangingPunct="1"/>
            <a:r>
              <a:rPr lang="en-US" sz="3200" b="1" i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-</a:t>
            </a:r>
            <a:r>
              <a:rPr lang="en-US" sz="3200" b="1" i="1" dirty="0" err="1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Hình</a:t>
            </a:r>
            <a:r>
              <a:rPr lang="en-US" sz="3200" b="1" i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ảnh</a:t>
            </a:r>
            <a:r>
              <a:rPr lang="en-US" sz="3200" b="1" i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minh </a:t>
            </a:r>
            <a:r>
              <a:rPr lang="en-US" sz="3200" b="1" i="1" dirty="0" err="1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họa</a:t>
            </a:r>
            <a:r>
              <a:rPr lang="en-US" sz="3200" b="1" i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chúc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mừng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sz="32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3200" b="1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32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sắc</a:t>
            </a:r>
            <a:r>
              <a:rPr lang="en-US" sz="32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tươi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nổi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bật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hài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hòa</a:t>
            </a:r>
            <a:r>
              <a:rPr lang="en-US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sz="32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4" grpId="0" animBg="1"/>
      <p:bldP spid="50" grpId="0" animBg="1"/>
      <p:bldP spid="55" grpId="0" animBg="1"/>
      <p:bldP spid="56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444" y="969009"/>
            <a:ext cx="3543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*Mục </a:t>
            </a:r>
            <a:r>
              <a:rPr sz="3600" spc="-5" dirty="0"/>
              <a:t>tiêu </a:t>
            </a:r>
            <a:r>
              <a:rPr sz="3600" dirty="0"/>
              <a:t>cần</a:t>
            </a:r>
            <a:r>
              <a:rPr sz="3600" spc="-90" dirty="0"/>
              <a:t> </a:t>
            </a:r>
            <a:r>
              <a:rPr sz="3600" spc="-5" dirty="0"/>
              <a:t>đạt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993444" y="1518869"/>
            <a:ext cx="7235825" cy="4380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buChar char="-"/>
              <a:tabLst>
                <a:tab pos="266065" algn="l"/>
              </a:tabLst>
            </a:pPr>
            <a:r>
              <a:rPr sz="3200" dirty="0">
                <a:latin typeface="Times New Roman" panose="02020603050405020304"/>
                <a:cs typeface="Times New Roman" panose="02020603050405020304"/>
              </a:rPr>
              <a:t>Chỉ ra được cách kết </a:t>
            </a:r>
            <a:r>
              <a:rPr sz="3200" spc="-5" dirty="0">
                <a:latin typeface="Times New Roman" panose="02020603050405020304"/>
                <a:cs typeface="Times New Roman" panose="02020603050405020304"/>
              </a:rPr>
              <a:t>hợp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chữ, hình để </a:t>
            </a:r>
            <a:r>
              <a:rPr sz="3200" spc="-5" dirty="0">
                <a:latin typeface="Times New Roman" panose="02020603050405020304"/>
                <a:cs typeface="Times New Roman" panose="02020603050405020304"/>
              </a:rPr>
              <a:t>tạo  sản </a:t>
            </a:r>
            <a:r>
              <a:rPr sz="3200" spc="5" dirty="0">
                <a:latin typeface="Times New Roman" panose="02020603050405020304"/>
                <a:cs typeface="Times New Roman" panose="02020603050405020304"/>
              </a:rPr>
              <a:t>phẩm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thiệp </a:t>
            </a:r>
            <a:r>
              <a:rPr sz="3200" spc="5" dirty="0">
                <a:latin typeface="Times New Roman" panose="02020603050405020304"/>
                <a:cs typeface="Times New Roman" panose="02020603050405020304"/>
              </a:rPr>
              <a:t>chúc</a:t>
            </a:r>
            <a:r>
              <a:rPr sz="320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5" dirty="0">
                <a:latin typeface="Times New Roman" panose="02020603050405020304"/>
                <a:cs typeface="Times New Roman" panose="02020603050405020304"/>
              </a:rPr>
              <a:t>mừng.</a:t>
            </a: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331470" algn="l"/>
              </a:tabLst>
            </a:pPr>
            <a:r>
              <a:rPr sz="3200" dirty="0">
                <a:latin typeface="Times New Roman" panose="02020603050405020304"/>
                <a:cs typeface="Times New Roman" panose="02020603050405020304"/>
              </a:rPr>
              <a:t>Tạo được </a:t>
            </a:r>
            <a:r>
              <a:rPr sz="3200" spc="-5" dirty="0">
                <a:latin typeface="Times New Roman" panose="02020603050405020304"/>
                <a:cs typeface="Times New Roman" panose="02020603050405020304"/>
              </a:rPr>
              <a:t>thiệp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chúc </a:t>
            </a:r>
            <a:r>
              <a:rPr sz="3200" spc="-5" dirty="0">
                <a:latin typeface="Times New Roman" panose="02020603050405020304"/>
                <a:cs typeface="Times New Roman" panose="02020603050405020304"/>
              </a:rPr>
              <a:t>mừng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với hình </a:t>
            </a:r>
            <a:r>
              <a:rPr sz="3200" spc="5" dirty="0">
                <a:latin typeface="Times New Roman" panose="02020603050405020304"/>
                <a:cs typeface="Times New Roman" panose="02020603050405020304"/>
              </a:rPr>
              <a:t>có 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sẵn.</a:t>
            </a: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 marL="12700" marR="5715" algn="just">
              <a:lnSpc>
                <a:spcPct val="100000"/>
              </a:lnSpc>
              <a:buChar char="-"/>
              <a:tabLst>
                <a:tab pos="270510" algn="l"/>
              </a:tabLst>
            </a:pPr>
            <a:r>
              <a:rPr sz="3200" spc="-5" dirty="0">
                <a:latin typeface="Times New Roman" panose="02020603050405020304"/>
                <a:cs typeface="Times New Roman" panose="02020603050405020304"/>
              </a:rPr>
              <a:t>Phân tích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được </a:t>
            </a:r>
            <a:r>
              <a:rPr sz="3200" spc="5" dirty="0">
                <a:latin typeface="Times New Roman" panose="02020603050405020304"/>
                <a:cs typeface="Times New Roman" panose="02020603050405020304"/>
              </a:rPr>
              <a:t>vai </a:t>
            </a:r>
            <a:r>
              <a:rPr sz="3200" spc="-5" dirty="0">
                <a:latin typeface="Times New Roman" panose="02020603050405020304"/>
                <a:cs typeface="Times New Roman" panose="02020603050405020304"/>
              </a:rPr>
              <a:t>trò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của chữ, hình, màu  và sự hài hoà </a:t>
            </a:r>
            <a:r>
              <a:rPr sz="3200" spc="-5" dirty="0">
                <a:latin typeface="Times New Roman" panose="02020603050405020304"/>
                <a:cs typeface="Times New Roman" panose="02020603050405020304"/>
              </a:rPr>
              <a:t>trên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thiệp. </a:t>
            </a:r>
            <a:r>
              <a:rPr sz="3200" spc="-5" dirty="0">
                <a:latin typeface="Times New Roman" panose="02020603050405020304"/>
                <a:cs typeface="Times New Roman" panose="02020603050405020304"/>
              </a:rPr>
              <a:t>Nhận biết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được giá  trị văn hoá </a:t>
            </a:r>
            <a:r>
              <a:rPr sz="3200" spc="-5" dirty="0">
                <a:latin typeface="Times New Roman" panose="02020603050405020304"/>
                <a:cs typeface="Times New Roman" panose="02020603050405020304"/>
              </a:rPr>
              <a:t>tinh thần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của thiệp </a:t>
            </a:r>
            <a:r>
              <a:rPr sz="3200" spc="-10" dirty="0">
                <a:latin typeface="Times New Roman" panose="02020603050405020304"/>
                <a:cs typeface="Times New Roman" panose="02020603050405020304"/>
              </a:rPr>
              <a:t>chúc </a:t>
            </a:r>
            <a:r>
              <a:rPr sz="3200" spc="-5" dirty="0">
                <a:latin typeface="Times New Roman" panose="02020603050405020304"/>
                <a:cs typeface="Times New Roman" panose="02020603050405020304"/>
              </a:rPr>
              <a:t>mừng 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trong </a:t>
            </a:r>
            <a:r>
              <a:rPr sz="3200" spc="5" dirty="0">
                <a:latin typeface="Times New Roman" panose="02020603050405020304"/>
                <a:cs typeface="Times New Roman" panose="02020603050405020304"/>
              </a:rPr>
              <a:t>cuộc</a:t>
            </a:r>
            <a:r>
              <a:rPr sz="32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sống.</a:t>
            </a: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50">
              <a:latin typeface="Times New Roman" panose="02020603050405020304"/>
              <a:cs typeface="Times New Roman" panose="02020603050405020304"/>
            </a:endParaRPr>
          </a:p>
          <a:p>
            <a:pPr marR="618490" algn="ctr">
              <a:lnSpc>
                <a:spcPct val="100000"/>
              </a:lnSpc>
            </a:pPr>
            <a:endParaRPr lang="vi-VN" sz="2400" b="1" spc="-5" dirty="0">
              <a:solidFill>
                <a:srgbClr val="00AF5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33600"/>
            <a:ext cx="3276600" cy="42672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8836" y="285699"/>
            <a:ext cx="62572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CHỦ </a:t>
            </a:r>
            <a:r>
              <a:rPr sz="2800" spc="-5" dirty="0"/>
              <a:t>ĐỀ 1: BIỂU CẢM CỦA MÀU</a:t>
            </a:r>
            <a:r>
              <a:rPr sz="2800" spc="-145" dirty="0"/>
              <a:t> </a:t>
            </a:r>
            <a:r>
              <a:rPr sz="2800" spc="-10" dirty="0"/>
              <a:t>SẮC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154939" y="626331"/>
            <a:ext cx="8919845" cy="588264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8920" algn="ctr">
              <a:lnSpc>
                <a:spcPct val="100000"/>
              </a:lnSpc>
              <a:spcBef>
                <a:spcPts val="775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Bài 4: Thiệp chúc</a:t>
            </a:r>
            <a:r>
              <a:rPr sz="2800" b="1" spc="-3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mừng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R="93980" algn="ctr">
              <a:lnSpc>
                <a:spcPct val="100000"/>
              </a:lnSpc>
              <a:spcBef>
                <a:spcPts val="790"/>
              </a:spcBef>
            </a:pPr>
            <a:r>
              <a:rPr sz="3200" u="heavy" spc="-805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u="heavy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 panose="02020603050405020304"/>
                <a:cs typeface="Times New Roman" panose="02020603050405020304"/>
              </a:rPr>
              <a:t>Hoạt </a:t>
            </a:r>
            <a:r>
              <a:rPr sz="3200" b="1" u="heavy" spc="-5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 panose="02020603050405020304"/>
                <a:cs typeface="Times New Roman" panose="02020603050405020304"/>
              </a:rPr>
              <a:t>động </a:t>
            </a:r>
            <a:r>
              <a:rPr sz="3200" b="1" u="heavy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Times New Roman" panose="02020603050405020304"/>
                <a:cs typeface="Times New Roman" panose="02020603050405020304"/>
              </a:rPr>
              <a:t>1:</a:t>
            </a:r>
            <a:r>
              <a:rPr sz="3200" b="1" dirty="0">
                <a:solidFill>
                  <a:srgbClr val="FF0066"/>
                </a:solidFill>
                <a:latin typeface="Times New Roman" panose="02020603050405020304"/>
                <a:cs typeface="Times New Roman" panose="02020603050405020304"/>
              </a:rPr>
              <a:t> Tìm </a:t>
            </a:r>
            <a:r>
              <a:rPr sz="3200" b="1" spc="-5" dirty="0">
                <a:solidFill>
                  <a:srgbClr val="FF0066"/>
                </a:solidFill>
                <a:latin typeface="Times New Roman" panose="02020603050405020304"/>
                <a:cs typeface="Times New Roman" panose="02020603050405020304"/>
              </a:rPr>
              <a:t>hiểu </a:t>
            </a:r>
            <a:r>
              <a:rPr sz="3200" b="1" dirty="0">
                <a:solidFill>
                  <a:srgbClr val="FF0066"/>
                </a:solidFill>
                <a:latin typeface="Times New Roman" panose="02020603050405020304"/>
                <a:cs typeface="Times New Roman" panose="02020603050405020304"/>
              </a:rPr>
              <a:t>về ý nghĩa thiệp chúc</a:t>
            </a:r>
            <a:r>
              <a:rPr sz="3200" b="1" spc="-195" dirty="0">
                <a:solidFill>
                  <a:srgbClr val="FF0066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dirty="0">
                <a:solidFill>
                  <a:srgbClr val="FF0066"/>
                </a:solidFill>
                <a:latin typeface="Times New Roman" panose="02020603050405020304"/>
                <a:cs typeface="Times New Roman" panose="02020603050405020304"/>
              </a:rPr>
              <a:t>mừng</a:t>
            </a: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50">
              <a:latin typeface="Times New Roman" panose="02020603050405020304"/>
              <a:cs typeface="Times New Roman" panose="02020603050405020304"/>
            </a:endParaRPr>
          </a:p>
          <a:p>
            <a:pPr marL="3480435" marR="15240" indent="-342900" algn="just">
              <a:lnSpc>
                <a:spcPct val="100000"/>
              </a:lnSpc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Thiếp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chúc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mừng thường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dùng </a:t>
            </a:r>
            <a:r>
              <a:rPr sz="2800" b="1" spc="-15" dirty="0">
                <a:latin typeface="Times New Roman" panose="02020603050405020304"/>
                <a:cs typeface="Times New Roman" panose="02020603050405020304"/>
              </a:rPr>
              <a:t>trong 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những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dịp</a:t>
            </a:r>
            <a:r>
              <a:rPr sz="2800" b="1" spc="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nào?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3340735" marR="267335" algn="just">
              <a:lnSpc>
                <a:spcPct val="100000"/>
              </a:lnSpc>
              <a:spcBef>
                <a:spcPts val="545"/>
              </a:spcBef>
            </a:pPr>
            <a:r>
              <a:rPr sz="2800" spc="-5" dirty="0">
                <a:latin typeface="Times New Roman" panose="02020603050405020304"/>
                <a:cs typeface="Times New Roman" panose="02020603050405020304"/>
              </a:rPr>
              <a:t>Thiệp chúc mừng, ảnh chụp thiệp  chúc mừng sử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dụng trong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các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ngày  lễ khác nhau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như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20/10, Noel, Tết,  8/3…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3213735" algn="just">
              <a:lnSpc>
                <a:spcPts val="2825"/>
              </a:lnSpc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Thiếp chúc mừng thường có hình</a:t>
            </a:r>
            <a:r>
              <a:rPr sz="2800" b="1" spc="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gì?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3366135" marR="242570" algn="just">
              <a:lnSpc>
                <a:spcPct val="100000"/>
              </a:lnSpc>
              <a:spcBef>
                <a:spcPts val="625"/>
              </a:spcBef>
            </a:pPr>
            <a:r>
              <a:rPr sz="2800" spc="-5" dirty="0">
                <a:latin typeface="Times New Roman" panose="02020603050405020304"/>
                <a:cs typeface="Times New Roman" panose="02020603050405020304"/>
              </a:rPr>
              <a:t>Thiếp chúc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mừng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có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rất nhiều hình  dáng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khác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nhau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như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hình chữ nhật,  hình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vuông,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hình</a:t>
            </a:r>
            <a:r>
              <a:rPr sz="2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tròn,…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1044" y="562178"/>
            <a:ext cx="74961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00"/>
                </a:solidFill>
              </a:rPr>
              <a:t>Mặt thiệp </a:t>
            </a:r>
            <a:r>
              <a:rPr sz="3600" spc="-5" dirty="0">
                <a:solidFill>
                  <a:srgbClr val="000000"/>
                </a:solidFill>
              </a:rPr>
              <a:t>được </a:t>
            </a:r>
            <a:r>
              <a:rPr sz="3600" dirty="0">
                <a:solidFill>
                  <a:srgbClr val="000000"/>
                </a:solidFill>
              </a:rPr>
              <a:t>trang trí như thế</a:t>
            </a:r>
            <a:r>
              <a:rPr sz="3600" spc="-10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nào?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0" y="1447800"/>
            <a:ext cx="2741676" cy="4191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400800" y="1447800"/>
            <a:ext cx="26670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24200" y="1447800"/>
            <a:ext cx="2743200" cy="419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7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Mặt </a:t>
            </a:r>
            <a:r>
              <a:rPr spc="-10" dirty="0"/>
              <a:t>thiệp </a:t>
            </a:r>
            <a:r>
              <a:rPr spc="-5" dirty="0"/>
              <a:t>chúc mừng ghi </a:t>
            </a:r>
            <a:r>
              <a:rPr spc="-10" dirty="0"/>
              <a:t>những nội dung</a:t>
            </a:r>
            <a:r>
              <a:rPr spc="105" dirty="0"/>
              <a:t> </a:t>
            </a:r>
            <a:r>
              <a:rPr dirty="0"/>
              <a:t>gì?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323076" y="2100072"/>
            <a:ext cx="2514600" cy="43434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48000" y="2133600"/>
            <a:ext cx="28194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2133600"/>
            <a:ext cx="2743200" cy="434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31140" y="857757"/>
            <a:ext cx="870267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Times New Roman" panose="02020603050405020304"/>
                <a:cs typeface="Times New Roman" panose="02020603050405020304"/>
              </a:rPr>
              <a:t>Ghi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nội dung như: Chúc mừng </a:t>
            </a:r>
            <a:r>
              <a:rPr sz="3200" spc="-5" dirty="0">
                <a:latin typeface="Times New Roman" panose="02020603050405020304"/>
                <a:cs typeface="Times New Roman" panose="02020603050405020304"/>
              </a:rPr>
              <a:t>sinh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nhật, Chúc</a:t>
            </a:r>
            <a:r>
              <a:rPr sz="3200" spc="-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latin typeface="Times New Roman" panose="02020603050405020304"/>
                <a:cs typeface="Times New Roman" panose="02020603050405020304"/>
              </a:rPr>
              <a:t>mừng  năm mới, Chúc mừng ngày</a:t>
            </a:r>
            <a:r>
              <a:rPr sz="3200" spc="-10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5" dirty="0">
                <a:latin typeface="Times New Roman" panose="02020603050405020304"/>
                <a:cs typeface="Times New Roman" panose="02020603050405020304"/>
              </a:rPr>
              <a:t>8-3,….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3206</Words>
  <Application>WPS Presentation</Application>
  <PresentationFormat>On-screen Show (4:3)</PresentationFormat>
  <Paragraphs>180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Calibri</vt:lpstr>
      <vt:lpstr>.VnTifani Heavy</vt:lpstr>
      <vt:lpstr>Times New Roman</vt:lpstr>
      <vt:lpstr>Arial</vt:lpstr>
      <vt:lpstr>Microsoft YaHei</vt:lpstr>
      <vt:lpstr>Arial Unicode MS</vt:lpstr>
      <vt:lpstr>Office Theme</vt:lpstr>
      <vt:lpstr>GV: Lê Thị Thảo Linh</vt:lpstr>
      <vt:lpstr>EM HÃY CHỌN CÁC CHỮ SAO CHO TƯƠNG ỨNG  VỚI CÁC HÌNH SAU:</vt:lpstr>
      <vt:lpstr>PowerPoint 演示文稿</vt:lpstr>
      <vt:lpstr>MĨ THUẬT 6</vt:lpstr>
      <vt:lpstr>1) KHÁM PHÁ HÌNH THỨC CỦA THIỆP CHÚC MỪNG:</vt:lpstr>
      <vt:lpstr>*Mục tiêu cần đạt</vt:lpstr>
      <vt:lpstr>CHỦ ĐỀ 1: BIỂU CẢM CỦA MÀU SẮC</vt:lpstr>
      <vt:lpstr>Mặt thiệp được trang trí như thế nào?</vt:lpstr>
      <vt:lpstr>Mặt thiệp chúc mừng ghi những nội dung gì?</vt:lpstr>
      <vt:lpstr>PowerPoint 演示文稿</vt:lpstr>
      <vt:lpstr>PowerPoint 演示文稿</vt:lpstr>
      <vt:lpstr>PowerPoint 演示文稿</vt:lpstr>
      <vt:lpstr>Hoạt	động	2:	Xem	clip	sáng	tạo	thiệp  chúc mừng</vt:lpstr>
      <vt:lpstr>Hoạt động 3: Tìm hiểu vẻ  đẹp tạo hình và vai trò của thiệp chúc  mừng.</vt:lpstr>
      <vt:lpstr>Tìm hiểu quy trình làm thiệp chúc mừng  Bước 1: Chọn giấy A 4</vt:lpstr>
      <vt:lpstr>PowerPoint 演示文稿</vt:lpstr>
      <vt:lpstr>PowerPoint 演示文稿</vt:lpstr>
      <vt:lpstr>Dặn dò: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Thùy Trang</dc:creator>
  <cp:lastModifiedBy>COMPUTER</cp:lastModifiedBy>
  <cp:revision>2</cp:revision>
  <dcterms:created xsi:type="dcterms:W3CDTF">2022-05-15T04:55:00Z</dcterms:created>
  <dcterms:modified xsi:type="dcterms:W3CDTF">2022-09-04T16:16:07Z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2021-10-16T07:00:00Z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2022-05-15T07:00:00Z</vt:filetime>
  </property>
  <property fmtid="{D5CDD505-2E9C-101B-9397-08002B2CF9AE}" pid="5" name="ICV">
    <vt:lpwstr>FB8EF2F6D62F4BBBBE580557A5D774AA</vt:lpwstr>
  </property>
  <property fmtid="{D5CDD505-2E9C-101B-9397-08002B2CF9AE}" pid="6" name="KSOProductBuildVer">
    <vt:lpwstr>1033-11.2.0.11254</vt:lpwstr>
  </property>
</Properties>
</file>